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36"/>
  </p:notesMasterIdLst>
  <p:sldIdLst>
    <p:sldId id="345" r:id="rId2"/>
    <p:sldId id="276" r:id="rId3"/>
    <p:sldId id="295" r:id="rId4"/>
    <p:sldId id="347" r:id="rId5"/>
    <p:sldId id="348" r:id="rId6"/>
    <p:sldId id="327" r:id="rId7"/>
    <p:sldId id="323" r:id="rId8"/>
    <p:sldId id="324" r:id="rId9"/>
    <p:sldId id="279" r:id="rId10"/>
    <p:sldId id="280" r:id="rId11"/>
    <p:sldId id="281" r:id="rId12"/>
    <p:sldId id="282" r:id="rId13"/>
    <p:sldId id="283" r:id="rId14"/>
    <p:sldId id="284" r:id="rId15"/>
    <p:sldId id="285" r:id="rId16"/>
    <p:sldId id="309" r:id="rId17"/>
    <p:sldId id="335" r:id="rId18"/>
    <p:sldId id="344" r:id="rId19"/>
    <p:sldId id="288" r:id="rId20"/>
    <p:sldId id="353" r:id="rId21"/>
    <p:sldId id="297" r:id="rId22"/>
    <p:sldId id="298" r:id="rId23"/>
    <p:sldId id="300" r:id="rId24"/>
    <p:sldId id="299" r:id="rId25"/>
    <p:sldId id="301" r:id="rId26"/>
    <p:sldId id="307" r:id="rId27"/>
    <p:sldId id="354" r:id="rId28"/>
    <p:sldId id="355" r:id="rId29"/>
    <p:sldId id="349" r:id="rId30"/>
    <p:sldId id="351" r:id="rId31"/>
    <p:sldId id="352" r:id="rId32"/>
    <p:sldId id="356" r:id="rId33"/>
    <p:sldId id="357" r:id="rId34"/>
    <p:sldId id="358"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94660"/>
  </p:normalViewPr>
  <p:slideViewPr>
    <p:cSldViewPr>
      <p:cViewPr>
        <p:scale>
          <a:sx n="76" d="100"/>
          <a:sy n="76" d="100"/>
        </p:scale>
        <p:origin x="-1206" y="16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0D82D-905E-4889-9106-A9FBCCC5BB24}" type="datetimeFigureOut">
              <a:rPr lang="ru-RU" smtClean="0"/>
              <a:pPr/>
              <a:t>10.07.2023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C6D419-B9B9-40EC-BC16-E6A4CECC6A52}" type="slidenum">
              <a:rPr lang="ru-RU" smtClean="0"/>
              <a:pPr/>
              <a:t>‹#›</a:t>
            </a:fld>
            <a:endParaRPr lang="ru-RU"/>
          </a:p>
        </p:txBody>
      </p:sp>
    </p:spTree>
    <p:extLst>
      <p:ext uri="{BB962C8B-B14F-4D97-AF65-F5344CB8AC3E}">
        <p14:creationId xmlns:p14="http://schemas.microsoft.com/office/powerpoint/2010/main" val="2326841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4C6D419-B9B9-40EC-BC16-E6A4CECC6A52}" type="slidenum">
              <a:rPr lang="ru-RU" smtClean="0"/>
              <a:pPr/>
              <a:t>1</a:t>
            </a:fld>
            <a:endParaRPr lang="ru-RU"/>
          </a:p>
        </p:txBody>
      </p:sp>
    </p:spTree>
    <p:extLst>
      <p:ext uri="{BB962C8B-B14F-4D97-AF65-F5344CB8AC3E}">
        <p14:creationId xmlns:p14="http://schemas.microsoft.com/office/powerpoint/2010/main" val="131308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6201243-C371-48C6-B473-839D2709CDFD}" type="slidenum">
              <a:rPr lang="ru-RU" smtClean="0"/>
              <a:pPr/>
              <a:t>29</a:t>
            </a:fld>
            <a:endParaRPr lang="ru-RU"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ru-RU" dirty="0" smtClean="0"/>
          </a:p>
          <a:p>
            <a:pPr eaLnBrk="1" hangingPunct="1"/>
            <a:endParaRPr lang="ru-RU" dirty="0" smtClean="0"/>
          </a:p>
        </p:txBody>
      </p:sp>
    </p:spTree>
    <p:extLst>
      <p:ext uri="{BB962C8B-B14F-4D97-AF65-F5344CB8AC3E}">
        <p14:creationId xmlns:p14="http://schemas.microsoft.com/office/powerpoint/2010/main" val="2773104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7BB75A8-86D7-456B-9E09-EFAB1D024BB1}" type="slidenum">
              <a:rPr lang="ru-RU" smtClean="0"/>
              <a:pPr/>
              <a:t>30</a:t>
            </a:fld>
            <a:endParaRPr lang="ru-RU"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363004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F76F4BD-F672-41B6-A04A-81B533C26CB7}" type="slidenum">
              <a:rPr lang="ru-RU" smtClean="0"/>
              <a:pPr/>
              <a:t>31</a:t>
            </a:fld>
            <a:endParaRPr lang="ru-RU"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63288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a:lstStyle/>
          <a:p>
            <a:fld id="{10A6B1AE-5F72-4502-897D-CB8D10ED11D6}" type="slidenum">
              <a:rPr lang="en-US"/>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noFill/>
          <a:ln>
            <a:miter lim="800000"/>
            <a:headEnd/>
            <a:tailEnd/>
          </a:ln>
        </p:spPr>
        <p:txBody>
          <a:bodyPr/>
          <a:lstStyle/>
          <a:p>
            <a:fld id="{4BD38BE6-FE07-4218-BCF3-E0F1CBAB10EA}" type="slidenum">
              <a:rPr lang="en-US"/>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a:lstStyle/>
          <a:p>
            <a:fld id="{84AC3A98-6CFE-437D-B160-8289A9260DD2}" type="slidenum">
              <a:rPr lang="en-US"/>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a:lstStyle/>
          <a:p>
            <a:fld id="{803A87C3-5EAB-4546-B6B2-0BD8F8D8C9D2}" type="slidenum">
              <a:rPr lang="en-US"/>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a:lstStyle/>
          <a:p>
            <a:fld id="{FBDC6DDB-C428-405D-B53E-94271395303E}" type="slidenum">
              <a:rPr lang="en-US"/>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a:lstStyle/>
          <a:p>
            <a:fld id="{EDB1BCE6-87C3-4950-B113-111F590C3DDF}" type="slidenum">
              <a:rPr lang="en-US"/>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7A4B5974-9387-4002-804E-45FB31084F23}" type="slidenum">
              <a:rPr lang="en-US"/>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a:lstStyle/>
          <a:p>
            <a:fld id="{7DA77635-E8D3-4D3A-B973-A34A786F32DF}" type="slidenum">
              <a:rPr lang="en-US"/>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7F7FA2-ED45-43C8-8FC1-A56F25A34421}" type="slidenum">
              <a:rPr lang="ru-RU" smtClean="0"/>
              <a:pPr/>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7F7FA2-ED45-43C8-8FC1-A56F25A3442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7F7FA2-ED45-43C8-8FC1-A56F25A34421}"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0C928C9B-7A14-45B3-BB43-FD3561BA3399}"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7F7FA2-ED45-43C8-8FC1-A56F25A3442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A47F7FA2-ED45-43C8-8FC1-A56F25A3442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7F7FA2-ED45-43C8-8FC1-A56F25A3442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47F7FA2-ED45-43C8-8FC1-A56F25A3442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47F7FA2-ED45-43C8-8FC1-A56F25A3442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47F7FA2-ED45-43C8-8FC1-A56F25A3442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7F7FA2-ED45-43C8-8FC1-A56F25A34421}" type="slidenum">
              <a:rPr lang="ru-RU" smtClean="0"/>
              <a:pPr/>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790AA987-67F2-497B-9E9E-F047328A62E0}" type="datetimeFigureOut">
              <a:rPr lang="ru-RU" smtClean="0"/>
              <a:pPr/>
              <a:t>10.07.2023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7F7FA2-ED45-43C8-8FC1-A56F25A34421}" type="slidenum">
              <a:rPr lang="ru-RU" smtClean="0"/>
              <a:pPr/>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90AA987-67F2-497B-9E9E-F047328A62E0}" type="datetimeFigureOut">
              <a:rPr lang="ru-RU" smtClean="0"/>
              <a:pPr/>
              <a:t>10.07.2023</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47F7FA2-ED45-43C8-8FC1-A56F25A3442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base.garant.ru/198625/"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consultantplus://offline/ref=BAAAA29821B4801F23558F9D67EF35379F94D84F25DCE3442477A3A9789174129993E9533E50BE0539BAAB692DU8a4I" TargetMode="External"/><Relationship Id="rId2" Type="http://schemas.openxmlformats.org/officeDocument/2006/relationships/hyperlink" Target="consultantplus://offline/ref=BAAAA29821B4801F23558F9D67EF35379F9DD04F20DCE3442477A3A9789174128B93B15F3E57A20237AFFD386BD1EBD1865C071771D56E7AU6a5I"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hyperlink" Target="https://login.consultant.ru/link/?req=doc&amp;base=LAW&amp;n=377025&amp;dst=102903&amp;field=134&amp;date=24.03.2023" TargetMode="External"/><Relationship Id="rId3" Type="http://schemas.openxmlformats.org/officeDocument/2006/relationships/hyperlink" Target="https://login.consultant.ru/link/?req=doc&amp;base=LAW&amp;n=172489&amp;dst=100027&amp;field=134&amp;date=24.03.2023" TargetMode="External"/><Relationship Id="rId7" Type="http://schemas.openxmlformats.org/officeDocument/2006/relationships/hyperlink" Target="https://login.consultant.ru/link/?req=doc&amp;base=LAW&amp;n=431057&amp;dst=100122&amp;field=134&amp;date=24.03.2023"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login.consultant.ru/link/?req=doc&amp;base=LAW&amp;n=364393&amp;dst=100008&amp;field=134&amp;date=24.03.2023" TargetMode="External"/><Relationship Id="rId5" Type="http://schemas.openxmlformats.org/officeDocument/2006/relationships/hyperlink" Target="https://login.consultant.ru/link/?req=doc&amp;base=LAW&amp;n=435982&amp;dst=100129&amp;field=134&amp;date=24.03.2023" TargetMode="External"/><Relationship Id="rId4" Type="http://schemas.openxmlformats.org/officeDocument/2006/relationships/hyperlink" Target="https://login.consultant.ru/link/?req=doc&amp;base=LAW&amp;n=366950&amp;dst=100022&amp;field=134&amp;date=24.03.2023" TargetMode="External"/><Relationship Id="rId9" Type="http://schemas.openxmlformats.org/officeDocument/2006/relationships/hyperlink" Target="https://login.consultant.ru/link/?req=doc&amp;base=LAW&amp;n=182734&amp;dst=100011&amp;field=134&amp;date=24.03.202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login.consultant.ru/link/?req=doc&amp;base=LAW&amp;n=172489&amp;dst=100027&amp;field=134&amp;date=24.03.2023"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login.consultant.ru/link/?req=doc&amp;base=LAW&amp;n=435982&amp;dst=100129&amp;field=134&amp;date=24.03.2023" TargetMode="External"/><Relationship Id="rId4" Type="http://schemas.openxmlformats.org/officeDocument/2006/relationships/hyperlink" Target="https://login.consultant.ru/link/?req=doc&amp;base=LAW&amp;n=366950&amp;dst=100022&amp;field=134&amp;date=24.03.202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login.consultant.ru/link/?req=doc&amp;base=LAW&amp;n=431057&amp;dst=100122&amp;field=134&amp;date=24.03.2023" TargetMode="External"/><Relationship Id="rId2" Type="http://schemas.openxmlformats.org/officeDocument/2006/relationships/hyperlink" Target="https://login.consultant.ru/link/?req=doc&amp;base=LAW&amp;n=364393&amp;dst=100008&amp;field=134&amp;date=24.03.2023" TargetMode="External"/><Relationship Id="rId1" Type="http://schemas.openxmlformats.org/officeDocument/2006/relationships/slideLayout" Target="../slideLayouts/slideLayout7.xml"/><Relationship Id="rId5" Type="http://schemas.openxmlformats.org/officeDocument/2006/relationships/hyperlink" Target="https://login.consultant.ru/link/?req=doc&amp;base=LAW&amp;n=182734&amp;dst=100011&amp;field=134&amp;date=24.03.2023" TargetMode="External"/><Relationship Id="rId4" Type="http://schemas.openxmlformats.org/officeDocument/2006/relationships/hyperlink" Target="https://login.consultant.ru/link/?req=doc&amp;base=LAW&amp;n=377025&amp;dst=102903&amp;field=134&amp;date=24.03.2023"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obes73.ru/assets/files/anticorruption/pamyatka_konfl_2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1670" y="1643050"/>
            <a:ext cx="4786346" cy="3970318"/>
          </a:xfrm>
          <a:prstGeom prst="rect">
            <a:avLst/>
          </a:prstGeom>
          <a:noFill/>
        </p:spPr>
        <p:txBody>
          <a:bodyPr wrap="square" rtlCol="0">
            <a:spAutoFit/>
          </a:bodyPr>
          <a:lstStyle/>
          <a:p>
            <a:pPr algn="ctr"/>
            <a:r>
              <a:rPr lang="ru-RU" sz="2800" dirty="0" smtClean="0">
                <a:solidFill>
                  <a:srgbClr val="FFFF00"/>
                </a:solidFill>
              </a:rPr>
              <a:t>Урегулирование конфликта интересов </a:t>
            </a:r>
          </a:p>
          <a:p>
            <a:pPr algn="ctr"/>
            <a:endParaRPr lang="ru-RU" sz="2800" dirty="0">
              <a:solidFill>
                <a:srgbClr val="FFFF00"/>
              </a:solidFill>
            </a:endParaRPr>
          </a:p>
          <a:p>
            <a:pPr algn="ctr"/>
            <a:endParaRPr lang="ru-RU" sz="2800" dirty="0" smtClean="0">
              <a:solidFill>
                <a:srgbClr val="FFFF00"/>
              </a:solidFill>
            </a:endParaRPr>
          </a:p>
          <a:p>
            <a:pPr algn="ctr"/>
            <a:r>
              <a:rPr lang="ru-RU" sz="2800" dirty="0" smtClean="0">
                <a:solidFill>
                  <a:srgbClr val="FFFF00"/>
                </a:solidFill>
              </a:rPr>
              <a:t>Запреты и ограничения </a:t>
            </a:r>
            <a:br>
              <a:rPr lang="ru-RU" sz="2800" dirty="0" smtClean="0">
                <a:solidFill>
                  <a:srgbClr val="FFFF00"/>
                </a:solidFill>
              </a:rPr>
            </a:br>
            <a:r>
              <a:rPr lang="ru-RU" sz="2800" dirty="0" smtClean="0">
                <a:solidFill>
                  <a:srgbClr val="FFFF00"/>
                </a:solidFill>
              </a:rPr>
              <a:t>в сфере противодействия коррупции </a:t>
            </a:r>
            <a:br>
              <a:rPr lang="ru-RU" sz="2800" dirty="0" smtClean="0">
                <a:solidFill>
                  <a:srgbClr val="FFFF00"/>
                </a:solidFill>
              </a:rPr>
            </a:br>
            <a:r>
              <a:rPr lang="ru-RU" sz="2800" dirty="0" smtClean="0">
                <a:solidFill>
                  <a:srgbClr val="FFFF00"/>
                </a:solidFill>
              </a:rPr>
              <a:t>на государственной гражданской службе</a:t>
            </a:r>
            <a:endParaRPr lang="ru-RU" sz="28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gray">
          <a:xfrm>
            <a:off x="250825" y="836613"/>
            <a:ext cx="4537075" cy="71437"/>
          </a:xfrm>
          <a:prstGeom prst="rect">
            <a:avLst/>
          </a:prstGeom>
          <a:gradFill rotWithShape="1">
            <a:gsLst>
              <a:gs pos="0">
                <a:srgbClr val="0033CC"/>
              </a:gs>
              <a:gs pos="100000">
                <a:schemeClr val="folHlink"/>
              </a:gs>
            </a:gsLst>
            <a:lin ang="5400000" scaled="1"/>
          </a:gradFill>
          <a:ln w="9525">
            <a:noFill/>
            <a:miter lim="800000"/>
            <a:headEnd/>
            <a:tailEnd/>
          </a:ln>
        </p:spPr>
        <p:txBody>
          <a:bodyPr wrap="none" anchor="ctr"/>
          <a:lstStyle/>
          <a:p>
            <a:pPr algn="ctr" eaLnBrk="1" hangingPunct="1"/>
            <a:endParaRPr kumimoji="1" lang="en-US" sz="2400">
              <a:latin typeface="Tahoma" pitchFamily="34" charset="0"/>
            </a:endParaRPr>
          </a:p>
        </p:txBody>
      </p:sp>
      <p:sp>
        <p:nvSpPr>
          <p:cNvPr id="15363"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15364"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195263"/>
            <a:ext cx="8678862" cy="461962"/>
          </a:xfrm>
          <a:prstGeom prst="rect">
            <a:avLst/>
          </a:prstGeom>
          <a:noFill/>
          <a:ln w="9525">
            <a:noFill/>
            <a:miter lim="800000"/>
            <a:headEnd/>
            <a:tailEnd/>
          </a:ln>
          <a:effectLst/>
        </p:spPr>
        <p:txBody>
          <a:bodyPr>
            <a:spAutoFit/>
          </a:bodyPr>
          <a:lstStyle/>
          <a:p>
            <a:pPr>
              <a:defRPr/>
            </a:pPr>
            <a:r>
              <a:rPr lang="ru-RU" sz="2400" b="1" dirty="0">
                <a:solidFill>
                  <a:srgbClr val="FFFF00"/>
                </a:solidFill>
                <a:effectLst>
                  <a:outerShdw blurRad="38100" dist="38100" dir="2700000" algn="tl">
                    <a:srgbClr val="C0C0C0"/>
                  </a:outerShdw>
                </a:effectLst>
              </a:rPr>
              <a:t>Основные сферы возникновения конфликта интересов</a:t>
            </a:r>
          </a:p>
        </p:txBody>
      </p:sp>
      <p:graphicFrame>
        <p:nvGraphicFramePr>
          <p:cNvPr id="12" name="Table 11"/>
          <p:cNvGraphicFramePr>
            <a:graphicFrameLocks noGrp="1"/>
          </p:cNvGraphicFramePr>
          <p:nvPr/>
        </p:nvGraphicFramePr>
        <p:xfrm>
          <a:off x="323850" y="1125538"/>
          <a:ext cx="8605868" cy="5589610"/>
        </p:xfrm>
        <a:graphic>
          <a:graphicData uri="http://schemas.openxmlformats.org/drawingml/2006/table">
            <a:tbl>
              <a:tblPr/>
              <a:tblGrid>
                <a:gridCol w="2208507">
                  <a:extLst>
                    <a:ext uri="{9D8B030D-6E8A-4147-A177-3AD203B41FA5}">
                      <a16:colId xmlns:a16="http://schemas.microsoft.com/office/drawing/2014/main" xmlns="" val="20000"/>
                    </a:ext>
                  </a:extLst>
                </a:gridCol>
                <a:gridCol w="6397361">
                  <a:extLst>
                    <a:ext uri="{9D8B030D-6E8A-4147-A177-3AD203B41FA5}">
                      <a16:colId xmlns:a16="http://schemas.microsoft.com/office/drawing/2014/main" xmlns="" val="20001"/>
                    </a:ext>
                  </a:extLst>
                </a:gridCol>
              </a:tblGrid>
              <a:tr h="5589610">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0" i="0" u="none" strike="noStrike" cap="none" normalizeH="0" baseline="0" dirty="0" smtClean="0">
                          <a:ln>
                            <a:noFill/>
                          </a:ln>
                          <a:solidFill>
                            <a:srgbClr val="FFFF00"/>
                          </a:solidFill>
                          <a:effectLst/>
                          <a:latin typeface="Arial" charset="0"/>
                          <a:cs typeface="Times New Roman" pitchFamily="18" charset="0"/>
                        </a:rPr>
                        <a:t>1. ВЫПОЛНЕНИЕ ИНОЙ ОПЛАЧИВАЕМОЙ РАБОТЫ</a:t>
                      </a:r>
                      <a:endParaRPr kumimoji="0" lang="en-US" sz="1800" b="1" i="0" u="none" strike="noStrike" cap="none" normalizeH="0" baseline="0" dirty="0" smtClean="0">
                        <a:ln>
                          <a:noFill/>
                        </a:ln>
                        <a:solidFill>
                          <a:srgbClr val="FFFF00"/>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lang="ru-RU" sz="1800" i="0" kern="1200" dirty="0" smtClean="0">
                          <a:solidFill>
                            <a:schemeClr val="tx1"/>
                          </a:solidFill>
                          <a:latin typeface="+mn-lt"/>
                          <a:ea typeface="+mn-ea"/>
                          <a:cs typeface="+mn-cs"/>
                        </a:rPr>
                        <a:t>Государственный служащий в ходе проведения контрольно-надзорных мероприятий обнаруживает нарушения законодательства. Государственный служащий рекомендует организации для устранения нарушений воспользоваться услугами конкретной компании, владельцами, руководителями или сотрудниками которой являются родственники государственного служащего или иные связанные с ним лица.</a:t>
                      </a:r>
                    </a:p>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lang="ru-RU" sz="1800" i="0" kern="1200" dirty="0" smtClean="0">
                          <a:solidFill>
                            <a:schemeClr val="tx1"/>
                          </a:solidFill>
                          <a:latin typeface="+mn-lt"/>
                          <a:ea typeface="+mn-ea"/>
                          <a:cs typeface="+mn-cs"/>
                        </a:rPr>
                        <a:t>Государственный служащий осуществляет отдельные функции государственного управления</a:t>
                      </a:r>
                      <a:r>
                        <a:rPr lang="ru-RU" sz="1800" i="0" kern="1200" baseline="0" dirty="0" smtClean="0">
                          <a:solidFill>
                            <a:schemeClr val="tx1"/>
                          </a:solidFill>
                          <a:latin typeface="+mn-lt"/>
                          <a:ea typeface="+mn-ea"/>
                          <a:cs typeface="+mn-cs"/>
                        </a:rPr>
                        <a:t> в отношении организации, являющейся конкурентом организации, в которой государственный служащий и/или его родственники выполняют оплачиваемую работу.</a:t>
                      </a:r>
                      <a:endParaRPr lang="ru-RU" sz="1800" i="0" kern="1200" dirty="0" smtClean="0">
                        <a:solidFill>
                          <a:schemeClr val="tx1"/>
                        </a:solidFill>
                        <a:latin typeface="+mn-lt"/>
                        <a:ea typeface="+mn-ea"/>
                        <a:cs typeface="+mn-cs"/>
                      </a:endParaRPr>
                    </a:p>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defRPr/>
                      </a:pPr>
                      <a:r>
                        <a:rPr lang="ru-RU" sz="1800" i="0" kern="1200" dirty="0" smtClean="0">
                          <a:solidFill>
                            <a:schemeClr val="tx1"/>
                          </a:solidFill>
                          <a:latin typeface="+mn-lt"/>
                          <a:ea typeface="+mn-ea"/>
                          <a:cs typeface="+mn-cs"/>
                        </a:rPr>
                        <a:t>Государственный служащий на платной основе участвует в выполнении работы, заказчиком которой является государственный орган, в котором он замещает должность.</a:t>
                      </a:r>
                      <a:endParaRPr kumimoji="0" lang="en-US" sz="1800" b="0" i="0" u="none" strike="noStrike" cap="none" normalizeH="0" baseline="0" dirty="0" smtClean="0">
                        <a:ln>
                          <a:noFill/>
                        </a:ln>
                        <a:solidFill>
                          <a:schemeClr val="tx1"/>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gray">
          <a:xfrm>
            <a:off x="250825" y="836613"/>
            <a:ext cx="4537075" cy="71437"/>
          </a:xfrm>
          <a:prstGeom prst="rect">
            <a:avLst/>
          </a:prstGeom>
          <a:gradFill rotWithShape="1">
            <a:gsLst>
              <a:gs pos="0">
                <a:srgbClr val="0033CC"/>
              </a:gs>
              <a:gs pos="100000">
                <a:schemeClr val="folHlink"/>
              </a:gs>
            </a:gsLst>
            <a:lin ang="5400000" scaled="1"/>
          </a:gradFill>
          <a:ln w="9525">
            <a:noFill/>
            <a:miter lim="800000"/>
            <a:headEnd/>
            <a:tailEnd/>
          </a:ln>
        </p:spPr>
        <p:txBody>
          <a:bodyPr wrap="none" anchor="ctr"/>
          <a:lstStyle/>
          <a:p>
            <a:pPr algn="ctr" eaLnBrk="1" hangingPunct="1"/>
            <a:endParaRPr kumimoji="1" lang="en-US" sz="2400">
              <a:latin typeface="Tahoma" pitchFamily="34" charset="0"/>
            </a:endParaRPr>
          </a:p>
        </p:txBody>
      </p:sp>
      <p:sp>
        <p:nvSpPr>
          <p:cNvPr id="17411"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17412"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195263"/>
            <a:ext cx="8678862" cy="461962"/>
          </a:xfrm>
          <a:prstGeom prst="rect">
            <a:avLst/>
          </a:prstGeom>
          <a:noFill/>
          <a:ln w="9525">
            <a:noFill/>
            <a:miter lim="800000"/>
            <a:headEnd/>
            <a:tailEnd/>
          </a:ln>
          <a:effectLst/>
        </p:spPr>
        <p:txBody>
          <a:bodyPr>
            <a:spAutoFit/>
          </a:bodyPr>
          <a:lstStyle/>
          <a:p>
            <a:pPr>
              <a:defRPr/>
            </a:pPr>
            <a:r>
              <a:rPr lang="ru-RU" sz="2400" b="1" dirty="0">
                <a:solidFill>
                  <a:srgbClr val="FFFF00"/>
                </a:solidFill>
                <a:effectLst>
                  <a:outerShdw blurRad="38100" dist="38100" dir="2700000" algn="tl">
                    <a:srgbClr val="C0C0C0"/>
                  </a:outerShdw>
                </a:effectLst>
              </a:rPr>
              <a:t>Основные сферы возникновения конфликта интересов</a:t>
            </a:r>
          </a:p>
        </p:txBody>
      </p:sp>
      <p:graphicFrame>
        <p:nvGraphicFramePr>
          <p:cNvPr id="12" name="Table 11"/>
          <p:cNvGraphicFramePr>
            <a:graphicFrameLocks noGrp="1"/>
          </p:cNvGraphicFramePr>
          <p:nvPr/>
        </p:nvGraphicFramePr>
        <p:xfrm>
          <a:off x="323850" y="1125538"/>
          <a:ext cx="8462992" cy="5247640"/>
        </p:xfrm>
        <a:graphic>
          <a:graphicData uri="http://schemas.openxmlformats.org/drawingml/2006/table">
            <a:tbl>
              <a:tblPr/>
              <a:tblGrid>
                <a:gridCol w="2022862">
                  <a:extLst>
                    <a:ext uri="{9D8B030D-6E8A-4147-A177-3AD203B41FA5}">
                      <a16:colId xmlns:a16="http://schemas.microsoft.com/office/drawing/2014/main" xmlns="" val="20000"/>
                    </a:ext>
                  </a:extLst>
                </a:gridCol>
                <a:gridCol w="6440130">
                  <a:extLst>
                    <a:ext uri="{9D8B030D-6E8A-4147-A177-3AD203B41FA5}">
                      <a16:colId xmlns:a16="http://schemas.microsoft.com/office/drawing/2014/main" xmlns="" val="20001"/>
                    </a:ext>
                  </a:extLst>
                </a:gridCol>
              </a:tblGrid>
              <a:tr h="5160982">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0" i="0" u="none" strike="noStrike" cap="none" normalizeH="0" baseline="0" dirty="0" smtClean="0">
                          <a:ln>
                            <a:noFill/>
                          </a:ln>
                          <a:solidFill>
                            <a:srgbClr val="FFFF00"/>
                          </a:solidFill>
                          <a:effectLst/>
                          <a:latin typeface="Arial" charset="0"/>
                          <a:cs typeface="Times New Roman" pitchFamily="18" charset="0"/>
                        </a:rPr>
                        <a:t>2. ВЛАДЕНИЕ ЦЕННЫМИ БУМАГАМИ И БАНКОВСКИМИ ВКЛАДАМИ</a:t>
                      </a:r>
                      <a:endParaRPr kumimoji="0" lang="en-US" sz="1800" b="1" i="0" u="none" strike="noStrike" cap="none" normalizeH="0" baseline="0" dirty="0" smtClean="0">
                        <a:ln>
                          <a:noFill/>
                        </a:ln>
                        <a:solidFill>
                          <a:srgbClr val="FFFF00"/>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lang="ru-RU" sz="2400" i="0" kern="1200" dirty="0" smtClean="0">
                          <a:solidFill>
                            <a:schemeClr val="tx1"/>
                          </a:solidFill>
                          <a:latin typeface="+mn-lt"/>
                          <a:ea typeface="+mn-ea"/>
                          <a:cs typeface="+mn-cs"/>
                        </a:rPr>
                        <a:t>Государственный служащий и/или его родственники владеют ценными бумагами организации, в отношении которой государственный служащий осуществляет отдельные функции государственного управления.</a:t>
                      </a:r>
                      <a:endParaRPr kumimoji="0" lang="en-US" sz="2400" b="1" i="0" u="none" strike="noStrike" cap="none" normalizeH="0" baseline="0" dirty="0" smtClean="0">
                        <a:ln>
                          <a:noFill/>
                        </a:ln>
                        <a:solidFill>
                          <a:schemeClr val="tx1"/>
                        </a:solidFill>
                        <a:effectLst/>
                        <a:latin typeface="Arial" charset="0"/>
                        <a:cs typeface="Times New Roman" pitchFamily="18" charset="0"/>
                      </a:endParaRPr>
                    </a:p>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defRPr/>
                      </a:pPr>
                      <a:r>
                        <a:rPr lang="ru-RU" sz="2400" i="0" kern="1200" dirty="0" smtClean="0">
                          <a:solidFill>
                            <a:schemeClr val="tx1"/>
                          </a:solidFill>
                          <a:latin typeface="+mn-lt"/>
                          <a:ea typeface="+mn-ea"/>
                          <a:cs typeface="+mn-cs"/>
                        </a:rPr>
                        <a:t>Государственный служащий участвует в осуществлении отдельных функций государственного управления в отношении банков и кредитных организаций, в которых сам государственный служащий</a:t>
                      </a:r>
                      <a:r>
                        <a:rPr lang="ru-RU" sz="2400" i="0" kern="1200" baseline="0" dirty="0" smtClean="0">
                          <a:solidFill>
                            <a:schemeClr val="tx1"/>
                          </a:solidFill>
                          <a:latin typeface="+mn-lt"/>
                          <a:ea typeface="+mn-ea"/>
                          <a:cs typeface="+mn-cs"/>
                        </a:rPr>
                        <a:t> и/или </a:t>
                      </a:r>
                      <a:r>
                        <a:rPr lang="ru-RU" sz="2400" i="0" kern="1200" dirty="0" smtClean="0">
                          <a:solidFill>
                            <a:schemeClr val="tx1"/>
                          </a:solidFill>
                          <a:latin typeface="+mn-lt"/>
                          <a:ea typeface="+mn-ea"/>
                          <a:cs typeface="+mn-cs"/>
                        </a:rPr>
                        <a:t>его родственники имеют вклады.</a:t>
                      </a:r>
                    </a:p>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defRPr/>
                      </a:pPr>
                      <a:endParaRPr lang="en-US" sz="1800" kern="1200" dirty="0" smtClean="0">
                        <a:solidFill>
                          <a:schemeClr val="tx1"/>
                        </a:solidFill>
                        <a:latin typeface="+mn-lt"/>
                        <a:ea typeface="+mn-ea"/>
                        <a:cs typeface="+mn-cs"/>
                      </a:endParaRPr>
                    </a:p>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pPr>
                      <a:endParaRPr kumimoji="0" lang="en-US" sz="2000" b="1" i="0" u="none" strike="noStrike" cap="none" normalizeH="0" baseline="0" dirty="0" smtClean="0">
                        <a:ln>
                          <a:noFill/>
                        </a:ln>
                        <a:solidFill>
                          <a:schemeClr val="tx1"/>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gray">
          <a:xfrm>
            <a:off x="250825" y="836613"/>
            <a:ext cx="4537075" cy="71437"/>
          </a:xfrm>
          <a:prstGeom prst="rect">
            <a:avLst/>
          </a:prstGeom>
          <a:gradFill rotWithShape="1">
            <a:gsLst>
              <a:gs pos="0">
                <a:srgbClr val="0033CC"/>
              </a:gs>
              <a:gs pos="100000">
                <a:schemeClr val="folHlink"/>
              </a:gs>
            </a:gsLst>
            <a:lin ang="5400000" scaled="1"/>
          </a:gradFill>
          <a:ln w="9525">
            <a:noFill/>
            <a:miter lim="800000"/>
            <a:headEnd/>
            <a:tailEnd/>
          </a:ln>
        </p:spPr>
        <p:txBody>
          <a:bodyPr wrap="none" anchor="ctr"/>
          <a:lstStyle/>
          <a:p>
            <a:pPr algn="ctr" eaLnBrk="1" hangingPunct="1"/>
            <a:endParaRPr kumimoji="1" lang="en-US" sz="2400">
              <a:latin typeface="Tahoma" pitchFamily="34" charset="0"/>
            </a:endParaRPr>
          </a:p>
        </p:txBody>
      </p:sp>
      <p:sp>
        <p:nvSpPr>
          <p:cNvPr id="19459"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19460"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195263"/>
            <a:ext cx="8678862" cy="461962"/>
          </a:xfrm>
          <a:prstGeom prst="rect">
            <a:avLst/>
          </a:prstGeom>
          <a:noFill/>
          <a:ln w="9525">
            <a:noFill/>
            <a:miter lim="800000"/>
            <a:headEnd/>
            <a:tailEnd/>
          </a:ln>
          <a:effectLst/>
        </p:spPr>
        <p:txBody>
          <a:bodyPr>
            <a:spAutoFit/>
          </a:bodyPr>
          <a:lstStyle/>
          <a:p>
            <a:pPr>
              <a:defRPr/>
            </a:pPr>
            <a:r>
              <a:rPr lang="ru-RU" sz="2400" b="1" dirty="0">
                <a:solidFill>
                  <a:srgbClr val="FFFF00"/>
                </a:solidFill>
                <a:effectLst>
                  <a:outerShdw blurRad="38100" dist="38100" dir="2700000" algn="tl">
                    <a:srgbClr val="C0C0C0"/>
                  </a:outerShdw>
                </a:effectLst>
              </a:rPr>
              <a:t>Основные сферы возникновения конфликта интересов</a:t>
            </a:r>
          </a:p>
        </p:txBody>
      </p:sp>
      <p:graphicFrame>
        <p:nvGraphicFramePr>
          <p:cNvPr id="15380" name="Group 20"/>
          <p:cNvGraphicFramePr>
            <a:graphicFrameLocks noGrp="1"/>
          </p:cNvGraphicFramePr>
          <p:nvPr/>
        </p:nvGraphicFramePr>
        <p:xfrm>
          <a:off x="323850" y="1341438"/>
          <a:ext cx="8534430" cy="5373710"/>
        </p:xfrm>
        <a:graphic>
          <a:graphicData uri="http://schemas.openxmlformats.org/drawingml/2006/table">
            <a:tbl>
              <a:tblPr/>
              <a:tblGrid>
                <a:gridCol w="1935026">
                  <a:extLst>
                    <a:ext uri="{9D8B030D-6E8A-4147-A177-3AD203B41FA5}">
                      <a16:colId xmlns:a16="http://schemas.microsoft.com/office/drawing/2014/main" xmlns="" val="20000"/>
                    </a:ext>
                  </a:extLst>
                </a:gridCol>
                <a:gridCol w="6599404">
                  <a:extLst>
                    <a:ext uri="{9D8B030D-6E8A-4147-A177-3AD203B41FA5}">
                      <a16:colId xmlns:a16="http://schemas.microsoft.com/office/drawing/2014/main" xmlns="" val="20001"/>
                    </a:ext>
                  </a:extLst>
                </a:gridCol>
              </a:tblGrid>
              <a:tr h="5373710">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0" i="0" u="none" strike="noStrike" cap="none" normalizeH="0" baseline="0" dirty="0" smtClean="0">
                          <a:ln>
                            <a:noFill/>
                          </a:ln>
                          <a:solidFill>
                            <a:srgbClr val="FFFF00"/>
                          </a:solidFill>
                          <a:effectLst/>
                          <a:latin typeface="Arial" charset="0"/>
                          <a:cs typeface="Times New Roman" pitchFamily="18" charset="0"/>
                        </a:rPr>
                        <a:t>3. ПОЛУЧЕНИЕ ПОДАРКОВ, УСЛУГ</a:t>
                      </a:r>
                      <a:endParaRPr kumimoji="0" lang="en-US" sz="1800" b="1" i="0" u="none" strike="noStrike" cap="none" normalizeH="0" baseline="0" dirty="0" smtClean="0">
                        <a:ln>
                          <a:noFill/>
                        </a:ln>
                        <a:solidFill>
                          <a:srgbClr val="FFFF00"/>
                        </a:solidFill>
                        <a:effectLst/>
                        <a:latin typeface="Arial" charset="0"/>
                        <a:cs typeface="Times New Roman" pitchFamily="18" charset="0"/>
                      </a:endParaRPr>
                    </a:p>
                  </a:txBody>
                  <a:tcPr marL="48768" marR="4876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kumimoji="0" lang="ru-RU" sz="1800" b="0" i="0" u="none" strike="noStrike" cap="none" normalizeH="0" baseline="0" dirty="0" smtClean="0">
                          <a:ln>
                            <a:noFill/>
                          </a:ln>
                          <a:solidFill>
                            <a:schemeClr val="tx1"/>
                          </a:solidFill>
                          <a:effectLst/>
                          <a:latin typeface="Arial" charset="0"/>
                        </a:rPr>
                        <a:t>Государственный служащий и/или его родственники получают подарки или иные блага (бесплатные услуги, скидки, ссуды, оплату развлечений, отдыха, транспортных расходов и т.д.) от физических лиц и или организаций, в отношении которых государственный служащий осуществляет или ранее осуществлял отдельные функции государственного управления.</a:t>
                      </a:r>
                    </a:p>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kumimoji="0" lang="ru-RU" sz="1800" b="0" i="0" u="none" strike="noStrike" cap="none" normalizeH="0" baseline="0" dirty="0" smtClean="0">
                          <a:ln>
                            <a:noFill/>
                          </a:ln>
                          <a:solidFill>
                            <a:schemeClr val="tx1"/>
                          </a:solidFill>
                          <a:effectLst/>
                          <a:latin typeface="Arial" charset="0"/>
                        </a:rPr>
                        <a:t>Государственный служащий осуществляет отдельные функции государственного управления в отношении физических лиц или организаций, которые предоставляли или предоставляют услуги, в том числе и платные,  государственному служащему, его родственникам или иным лицам, с которыми государственный служащий поддерживает отношения, основанные на нравственных обязательствах.</a:t>
                      </a:r>
                    </a:p>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kumimoji="0" lang="ru-RU" sz="1800" b="0" i="0" u="none" strike="noStrike" cap="none" normalizeH="0" baseline="0" dirty="0" smtClean="0">
                          <a:ln>
                            <a:noFill/>
                          </a:ln>
                          <a:solidFill>
                            <a:srgbClr val="FF0000"/>
                          </a:solidFill>
                          <a:effectLst/>
                          <a:latin typeface="Arial" charset="0"/>
                        </a:rPr>
                        <a:t>Государственный служащий получает подарки от своего непосредственного подчиненного.</a:t>
                      </a:r>
                      <a:endParaRPr kumimoji="0" lang="en-US" sz="1800" b="0" i="0" u="none" strike="noStrike" cap="none" normalizeH="0" baseline="0" dirty="0" smtClean="0">
                        <a:ln>
                          <a:noFill/>
                        </a:ln>
                        <a:solidFill>
                          <a:srgbClr val="FF0000"/>
                        </a:solidFill>
                        <a:effectLst/>
                        <a:latin typeface="Arial" charset="0"/>
                      </a:endParaRPr>
                    </a:p>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pPr>
                      <a:endParaRPr kumimoji="0" lang="en-US" sz="2000" b="1" i="0" u="none" strike="noStrike" cap="none" normalizeH="0" baseline="0" dirty="0" smtClean="0">
                        <a:ln>
                          <a:noFill/>
                        </a:ln>
                        <a:solidFill>
                          <a:schemeClr val="tx1"/>
                        </a:solidFill>
                        <a:effectLst/>
                        <a:latin typeface="Arial" charset="0"/>
                        <a:cs typeface="Times New Roman" pitchFamily="18" charset="0"/>
                      </a:endParaRPr>
                    </a:p>
                  </a:txBody>
                  <a:tcPr marL="48768" marR="4876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gray">
          <a:xfrm>
            <a:off x="250825" y="836613"/>
            <a:ext cx="4537075" cy="71437"/>
          </a:xfrm>
          <a:prstGeom prst="rect">
            <a:avLst/>
          </a:prstGeom>
          <a:gradFill rotWithShape="1">
            <a:gsLst>
              <a:gs pos="0">
                <a:srgbClr val="0033CC"/>
              </a:gs>
              <a:gs pos="100000">
                <a:schemeClr val="folHlink"/>
              </a:gs>
            </a:gsLst>
            <a:lin ang="5400000" scaled="1"/>
          </a:gradFill>
          <a:ln w="9525">
            <a:noFill/>
            <a:miter lim="800000"/>
            <a:headEnd/>
            <a:tailEnd/>
          </a:ln>
        </p:spPr>
        <p:txBody>
          <a:bodyPr wrap="none" anchor="ctr"/>
          <a:lstStyle/>
          <a:p>
            <a:pPr algn="ctr" eaLnBrk="1" hangingPunct="1"/>
            <a:endParaRPr kumimoji="1" lang="en-US" sz="2400">
              <a:latin typeface="Tahoma" pitchFamily="34" charset="0"/>
            </a:endParaRPr>
          </a:p>
        </p:txBody>
      </p:sp>
      <p:sp>
        <p:nvSpPr>
          <p:cNvPr id="21507"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21508"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195263"/>
            <a:ext cx="8678862" cy="461962"/>
          </a:xfrm>
          <a:prstGeom prst="rect">
            <a:avLst/>
          </a:prstGeom>
          <a:noFill/>
          <a:ln w="9525">
            <a:noFill/>
            <a:miter lim="800000"/>
            <a:headEnd/>
            <a:tailEnd/>
          </a:ln>
          <a:effectLst/>
        </p:spPr>
        <p:txBody>
          <a:bodyPr>
            <a:spAutoFit/>
          </a:bodyPr>
          <a:lstStyle/>
          <a:p>
            <a:pPr>
              <a:defRPr/>
            </a:pPr>
            <a:r>
              <a:rPr lang="ru-RU" sz="2400" b="1" dirty="0">
                <a:solidFill>
                  <a:srgbClr val="FFFF00"/>
                </a:solidFill>
                <a:effectLst>
                  <a:outerShdw blurRad="38100" dist="38100" dir="2700000" algn="tl">
                    <a:srgbClr val="C0C0C0"/>
                  </a:outerShdw>
                </a:effectLst>
              </a:rPr>
              <a:t>Основные сферы возникновения конфликта интересов</a:t>
            </a:r>
          </a:p>
        </p:txBody>
      </p:sp>
      <p:graphicFrame>
        <p:nvGraphicFramePr>
          <p:cNvPr id="16404" name="Group 20"/>
          <p:cNvGraphicFramePr>
            <a:graphicFrameLocks noGrp="1"/>
          </p:cNvGraphicFramePr>
          <p:nvPr/>
        </p:nvGraphicFramePr>
        <p:xfrm>
          <a:off x="323850" y="1125538"/>
          <a:ext cx="8605868" cy="5732462"/>
        </p:xfrm>
        <a:graphic>
          <a:graphicData uri="http://schemas.openxmlformats.org/drawingml/2006/table">
            <a:tbl>
              <a:tblPr/>
              <a:tblGrid>
                <a:gridCol w="2436511">
                  <a:extLst>
                    <a:ext uri="{9D8B030D-6E8A-4147-A177-3AD203B41FA5}">
                      <a16:colId xmlns:a16="http://schemas.microsoft.com/office/drawing/2014/main" xmlns="" val="20000"/>
                    </a:ext>
                  </a:extLst>
                </a:gridCol>
                <a:gridCol w="6169357">
                  <a:extLst>
                    <a:ext uri="{9D8B030D-6E8A-4147-A177-3AD203B41FA5}">
                      <a16:colId xmlns:a16="http://schemas.microsoft.com/office/drawing/2014/main" xmlns="" val="20001"/>
                    </a:ext>
                  </a:extLst>
                </a:gridCol>
              </a:tblGrid>
              <a:tr h="5732462">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2000" b="0" i="0" u="none" strike="noStrike" cap="none" normalizeH="0" baseline="0" dirty="0" smtClean="0">
                          <a:ln>
                            <a:noFill/>
                          </a:ln>
                          <a:solidFill>
                            <a:srgbClr val="FFFF00"/>
                          </a:solidFill>
                          <a:effectLst/>
                          <a:latin typeface="Arial" charset="0"/>
                          <a:cs typeface="Times New Roman" pitchFamily="18" charset="0"/>
                        </a:rPr>
                        <a:t>4. Имущественные обязательства и судебные процессы</a:t>
                      </a:r>
                      <a:endParaRPr kumimoji="0" lang="en-US" sz="2000" b="1" i="0" u="none" strike="noStrike" cap="none" normalizeH="0" baseline="0" dirty="0" smtClean="0">
                        <a:ln>
                          <a:noFill/>
                        </a:ln>
                        <a:solidFill>
                          <a:srgbClr val="FFFF00"/>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2400" b="0" i="0" u="none" strike="noStrike" cap="none" normalizeH="0" baseline="0" dirty="0" smtClean="0">
                          <a:ln>
                            <a:noFill/>
                          </a:ln>
                          <a:solidFill>
                            <a:schemeClr val="tx1"/>
                          </a:solidFill>
                          <a:effectLst/>
                          <a:latin typeface="Arial" charset="0"/>
                        </a:rPr>
                        <a:t>Государственный служащий участвует в осуществлении отдельных функций государственного управления в отношении физических лиц и организаций, которые являются кредиторами или должниками государственного служащего и/или его родственников.</a:t>
                      </a:r>
                      <a:endParaRPr kumimoji="0" lang="en-US" sz="2400" b="1" i="0" u="none" strike="noStrike" cap="none" normalizeH="0" baseline="0" dirty="0" smtClean="0">
                        <a:ln>
                          <a:noFill/>
                        </a:ln>
                        <a:solidFill>
                          <a:schemeClr val="tx1"/>
                        </a:solidFill>
                        <a:effectLst/>
                        <a:latin typeface="Arial" charset="0"/>
                        <a:cs typeface="Times New Roman" pitchFamily="18" charset="0"/>
                      </a:endParaRPr>
                    </a:p>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2400" b="0" i="0" u="none" strike="noStrike" cap="none" normalizeH="0" baseline="0" dirty="0" smtClean="0">
                          <a:ln>
                            <a:noFill/>
                          </a:ln>
                          <a:solidFill>
                            <a:schemeClr val="tx1"/>
                          </a:solidFill>
                          <a:effectLst/>
                          <a:latin typeface="Arial" charset="0"/>
                        </a:rPr>
                        <a:t>Государственный служащий и/или его родственники находятся в стадии судебного разбирательства с физическими лицами и организациями, в отношении которых государственный служащий осуществляет отдельные функции государственного управления.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gray">
          <a:xfrm>
            <a:off x="250825" y="836613"/>
            <a:ext cx="4537075" cy="71437"/>
          </a:xfrm>
          <a:prstGeom prst="rect">
            <a:avLst/>
          </a:prstGeom>
          <a:gradFill rotWithShape="1">
            <a:gsLst>
              <a:gs pos="0">
                <a:srgbClr val="0033CC"/>
              </a:gs>
              <a:gs pos="100000">
                <a:schemeClr val="folHlink"/>
              </a:gs>
            </a:gsLst>
            <a:lin ang="5400000" scaled="1"/>
          </a:gradFill>
          <a:ln w="9525">
            <a:noFill/>
            <a:miter lim="800000"/>
            <a:headEnd/>
            <a:tailEnd/>
          </a:ln>
        </p:spPr>
        <p:txBody>
          <a:bodyPr wrap="none" anchor="ctr"/>
          <a:lstStyle/>
          <a:p>
            <a:pPr algn="ctr" eaLnBrk="1" hangingPunct="1"/>
            <a:endParaRPr kumimoji="1" lang="en-US" sz="2400">
              <a:latin typeface="Tahoma" pitchFamily="34" charset="0"/>
            </a:endParaRPr>
          </a:p>
        </p:txBody>
      </p:sp>
      <p:sp>
        <p:nvSpPr>
          <p:cNvPr id="23555"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23556"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195263"/>
            <a:ext cx="8678862" cy="461962"/>
          </a:xfrm>
          <a:prstGeom prst="rect">
            <a:avLst/>
          </a:prstGeom>
          <a:noFill/>
          <a:ln w="9525">
            <a:noFill/>
            <a:miter lim="800000"/>
            <a:headEnd/>
            <a:tailEnd/>
          </a:ln>
          <a:effectLst/>
        </p:spPr>
        <p:txBody>
          <a:bodyPr>
            <a:spAutoFit/>
          </a:bodyPr>
          <a:lstStyle/>
          <a:p>
            <a:pPr>
              <a:defRPr/>
            </a:pPr>
            <a:r>
              <a:rPr lang="ru-RU" sz="2400" b="1" dirty="0">
                <a:solidFill>
                  <a:srgbClr val="FFFF00"/>
                </a:solidFill>
                <a:effectLst>
                  <a:outerShdw blurRad="38100" dist="38100" dir="2700000" algn="tl">
                    <a:srgbClr val="C0C0C0"/>
                  </a:outerShdw>
                </a:effectLst>
              </a:rPr>
              <a:t>Основные сферы возникновения конфликта интересов</a:t>
            </a:r>
          </a:p>
        </p:txBody>
      </p:sp>
      <p:graphicFrame>
        <p:nvGraphicFramePr>
          <p:cNvPr id="17423" name="Group 15"/>
          <p:cNvGraphicFramePr>
            <a:graphicFrameLocks noGrp="1"/>
          </p:cNvGraphicFramePr>
          <p:nvPr/>
        </p:nvGraphicFramePr>
        <p:xfrm>
          <a:off x="323850" y="1125538"/>
          <a:ext cx="8605868" cy="5732462"/>
        </p:xfrm>
        <a:graphic>
          <a:graphicData uri="http://schemas.openxmlformats.org/drawingml/2006/table">
            <a:tbl>
              <a:tblPr/>
              <a:tblGrid>
                <a:gridCol w="2360946">
                  <a:extLst>
                    <a:ext uri="{9D8B030D-6E8A-4147-A177-3AD203B41FA5}">
                      <a16:colId xmlns:a16="http://schemas.microsoft.com/office/drawing/2014/main" xmlns="" val="20000"/>
                    </a:ext>
                  </a:extLst>
                </a:gridCol>
                <a:gridCol w="6244922">
                  <a:extLst>
                    <a:ext uri="{9D8B030D-6E8A-4147-A177-3AD203B41FA5}">
                      <a16:colId xmlns:a16="http://schemas.microsoft.com/office/drawing/2014/main" xmlns="" val="20001"/>
                    </a:ext>
                  </a:extLst>
                </a:gridCol>
              </a:tblGrid>
              <a:tr h="5732462">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600" b="0" i="0" u="none" strike="noStrike" cap="none" normalizeH="0" baseline="0" dirty="0" smtClean="0">
                          <a:ln>
                            <a:noFill/>
                          </a:ln>
                          <a:solidFill>
                            <a:srgbClr val="FFFF00"/>
                          </a:solidFill>
                          <a:effectLst/>
                          <a:latin typeface="Arial" charset="0"/>
                          <a:cs typeface="Times New Roman" pitchFamily="18" charset="0"/>
                        </a:rPr>
                        <a:t>5. ВРАЩАЮЩАЯСЯ ДВЕРЬ</a:t>
                      </a:r>
                      <a:endParaRPr kumimoji="0" lang="en-US" sz="1600" b="1" i="0" u="none" strike="noStrike" cap="none" normalizeH="0" baseline="0" dirty="0" smtClean="0">
                        <a:ln>
                          <a:noFill/>
                        </a:ln>
                        <a:solidFill>
                          <a:srgbClr val="FFFF00"/>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2400" b="0" i="0" u="none" strike="noStrike" cap="none" normalizeH="0" baseline="0" dirty="0" smtClean="0">
                          <a:ln>
                            <a:noFill/>
                          </a:ln>
                          <a:solidFill>
                            <a:schemeClr val="tx1"/>
                          </a:solidFill>
                          <a:effectLst/>
                          <a:latin typeface="Arial" charset="0"/>
                        </a:rPr>
                        <a:t>Государственный служащий участвует в осуществлении отдельных функций государственного управления в отношении организации, владельцем, руководителем или сотрудником которой он являлся до перехода на государственную службу.</a:t>
                      </a:r>
                      <a:endParaRPr kumimoji="0" lang="en-US" sz="2400" b="1" i="0" u="none" strike="noStrike" cap="none" normalizeH="0" baseline="0" dirty="0" smtClean="0">
                        <a:ln>
                          <a:noFill/>
                        </a:ln>
                        <a:solidFill>
                          <a:schemeClr val="tx1"/>
                        </a:solidFill>
                        <a:effectLst/>
                        <a:latin typeface="Arial" charset="0"/>
                        <a:cs typeface="Times New Roman" pitchFamily="18" charset="0"/>
                      </a:endParaRPr>
                    </a:p>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2400" b="0" i="0" u="none" strike="noStrike" cap="none" normalizeH="0" baseline="0" dirty="0" smtClean="0">
                          <a:ln>
                            <a:noFill/>
                          </a:ln>
                          <a:solidFill>
                            <a:schemeClr val="tx1"/>
                          </a:solidFill>
                          <a:effectLst/>
                          <a:latin typeface="Arial" charset="0"/>
                        </a:rPr>
                        <a:t>Государственный служащий ведет переговоры о переходе после увольнения с гражданской службы на работу в организацию, в отношении которой он осуществляет отдельные функции государственного управления.</a:t>
                      </a:r>
                      <a:endParaRPr kumimoji="0" lang="en-US" sz="2400" b="1" i="0" u="none" strike="noStrike" cap="none" normalizeH="0" baseline="0" dirty="0" smtClean="0">
                        <a:ln>
                          <a:noFill/>
                        </a:ln>
                        <a:solidFill>
                          <a:schemeClr val="tx1"/>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gray">
          <a:xfrm>
            <a:off x="250825" y="836613"/>
            <a:ext cx="4537075" cy="71437"/>
          </a:xfrm>
          <a:prstGeom prst="rect">
            <a:avLst/>
          </a:prstGeom>
          <a:gradFill rotWithShape="1">
            <a:gsLst>
              <a:gs pos="0">
                <a:srgbClr val="0033CC"/>
              </a:gs>
              <a:gs pos="100000">
                <a:schemeClr val="folHlink"/>
              </a:gs>
            </a:gsLst>
            <a:lin ang="5400000" scaled="1"/>
          </a:gradFill>
          <a:ln w="9525">
            <a:noFill/>
            <a:miter lim="800000"/>
            <a:headEnd/>
            <a:tailEnd/>
          </a:ln>
        </p:spPr>
        <p:txBody>
          <a:bodyPr wrap="none" anchor="ctr"/>
          <a:lstStyle/>
          <a:p>
            <a:pPr algn="ctr" eaLnBrk="1" hangingPunct="1"/>
            <a:endParaRPr kumimoji="1" lang="en-US" sz="2400">
              <a:latin typeface="Tahoma" pitchFamily="34" charset="0"/>
            </a:endParaRPr>
          </a:p>
        </p:txBody>
      </p:sp>
      <p:sp>
        <p:nvSpPr>
          <p:cNvPr id="25603"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25604"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195263"/>
            <a:ext cx="8678862" cy="461962"/>
          </a:xfrm>
          <a:prstGeom prst="rect">
            <a:avLst/>
          </a:prstGeom>
          <a:noFill/>
          <a:ln w="9525">
            <a:noFill/>
            <a:miter lim="800000"/>
            <a:headEnd/>
            <a:tailEnd/>
          </a:ln>
          <a:effectLst/>
        </p:spPr>
        <p:txBody>
          <a:bodyPr>
            <a:spAutoFit/>
          </a:bodyPr>
          <a:lstStyle/>
          <a:p>
            <a:pPr>
              <a:defRPr/>
            </a:pPr>
            <a:r>
              <a:rPr lang="ru-RU" sz="2400" b="1" dirty="0">
                <a:solidFill>
                  <a:srgbClr val="FFFF00"/>
                </a:solidFill>
                <a:effectLst>
                  <a:outerShdw blurRad="38100" dist="38100" dir="2700000" algn="tl">
                    <a:srgbClr val="C0C0C0"/>
                  </a:outerShdw>
                </a:effectLst>
              </a:rPr>
              <a:t>Основные сферы возникновения конфликта интересов</a:t>
            </a:r>
          </a:p>
        </p:txBody>
      </p:sp>
      <p:graphicFrame>
        <p:nvGraphicFramePr>
          <p:cNvPr id="12" name="Table 11"/>
          <p:cNvGraphicFramePr>
            <a:graphicFrameLocks noGrp="1"/>
          </p:cNvGraphicFramePr>
          <p:nvPr/>
        </p:nvGraphicFramePr>
        <p:xfrm>
          <a:off x="323850" y="1125538"/>
          <a:ext cx="8135938" cy="3303594"/>
        </p:xfrm>
        <a:graphic>
          <a:graphicData uri="http://schemas.openxmlformats.org/drawingml/2006/table">
            <a:tbl>
              <a:tblPr/>
              <a:tblGrid>
                <a:gridCol w="2519958">
                  <a:extLst>
                    <a:ext uri="{9D8B030D-6E8A-4147-A177-3AD203B41FA5}">
                      <a16:colId xmlns:a16="http://schemas.microsoft.com/office/drawing/2014/main" xmlns="" val="20000"/>
                    </a:ext>
                  </a:extLst>
                </a:gridCol>
                <a:gridCol w="5615980">
                  <a:extLst>
                    <a:ext uri="{9D8B030D-6E8A-4147-A177-3AD203B41FA5}">
                      <a16:colId xmlns:a16="http://schemas.microsoft.com/office/drawing/2014/main" xmlns="" val="20001"/>
                    </a:ext>
                  </a:extLst>
                </a:gridCol>
              </a:tblGrid>
              <a:tr h="3303594">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0" i="0" u="none" strike="noStrike" cap="none" normalizeH="0" baseline="0" dirty="0" smtClean="0">
                          <a:ln>
                            <a:noFill/>
                          </a:ln>
                          <a:solidFill>
                            <a:srgbClr val="FFFF00"/>
                          </a:solidFill>
                          <a:effectLst/>
                          <a:latin typeface="Arial" charset="0"/>
                          <a:cs typeface="Times New Roman" pitchFamily="18" charset="0"/>
                        </a:rPr>
                        <a:t>6. ИСПОЛЬЗОВАНИЕ СЛУЖЕБНОЙ ИНФОРМАЦИИ</a:t>
                      </a:r>
                      <a:endParaRPr kumimoji="0" lang="en-US" sz="1800" b="1" i="0" u="none" strike="noStrike" cap="none" normalizeH="0" baseline="0" dirty="0" smtClean="0">
                        <a:ln>
                          <a:noFill/>
                        </a:ln>
                        <a:solidFill>
                          <a:srgbClr val="FFFF00"/>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ts val="600"/>
                        </a:spcAft>
                        <a:buClrTx/>
                        <a:buSzTx/>
                        <a:buFont typeface="Symbol" pitchFamily="18" charset="2"/>
                        <a:buChar char=""/>
                        <a:tabLst/>
                      </a:pPr>
                      <a:r>
                        <a:rPr lang="ru-RU" sz="2400" i="0" kern="1200" dirty="0" smtClean="0">
                          <a:solidFill>
                            <a:schemeClr val="tx1"/>
                          </a:solidFill>
                          <a:latin typeface="+mn-lt"/>
                          <a:ea typeface="+mn-ea"/>
                          <a:cs typeface="+mn-cs"/>
                        </a:rPr>
                        <a:t>Государственный служащий использует информацию, полученную в ходе исполнения служебных обязанностей и временно недоступную широкой общественности, для получения конкурентных преимуществ при совершении коммерческих операций.</a:t>
                      </a:r>
                      <a:r>
                        <a:rPr kumimoji="0" lang="ru-RU" sz="2400" b="0" i="1" u="none" strike="noStrike" cap="none" normalizeH="0" baseline="0" dirty="0" smtClean="0">
                          <a:ln>
                            <a:noFill/>
                          </a:ln>
                          <a:solidFill>
                            <a:schemeClr val="tx1"/>
                          </a:solidFill>
                          <a:effectLst/>
                          <a:latin typeface="Arial" charset="0"/>
                          <a:cs typeface="Times New Roman" pitchFamily="18" charset="0"/>
                        </a:rPr>
                        <a:t> </a:t>
                      </a:r>
                      <a:endParaRPr kumimoji="0" lang="en-US" sz="2400" b="1" i="0" u="none" strike="noStrike" cap="none" normalizeH="0" baseline="0" dirty="0" smtClean="0">
                        <a:ln>
                          <a:noFill/>
                        </a:ln>
                        <a:solidFill>
                          <a:schemeClr val="tx1"/>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F181849D-C69F-4812-96E4-C2A6336319D0}" type="slidenum">
              <a:rPr lang="ru-RU"/>
              <a:pPr>
                <a:defRPr/>
              </a:pPr>
              <a:t>16</a:t>
            </a:fld>
            <a:endParaRPr lang="ru-RU"/>
          </a:p>
        </p:txBody>
      </p:sp>
      <p:sp>
        <p:nvSpPr>
          <p:cNvPr id="19459" name="TextBox 2"/>
          <p:cNvSpPr txBox="1">
            <a:spLocks noChangeArrowheads="1"/>
          </p:cNvSpPr>
          <p:nvPr/>
        </p:nvSpPr>
        <p:spPr bwMode="auto">
          <a:xfrm>
            <a:off x="615950" y="1384300"/>
            <a:ext cx="7867650" cy="4154488"/>
          </a:xfrm>
          <a:prstGeom prst="rect">
            <a:avLst/>
          </a:prstGeom>
          <a:noFill/>
          <a:ln w="9525">
            <a:noFill/>
            <a:miter lim="800000"/>
            <a:headEnd/>
            <a:tailEnd/>
          </a:ln>
        </p:spPr>
        <p:txBody>
          <a:bodyPr>
            <a:spAutoFit/>
          </a:bodyPr>
          <a:lstStyle/>
          <a:p>
            <a:pPr algn="just"/>
            <a:r>
              <a:rPr lang="en-US"/>
              <a:t> </a:t>
            </a:r>
            <a:r>
              <a:rPr lang="ru-RU"/>
              <a:t>  Функции государственного, муниципального (административного) управления организацией - полномочия государственного или муниципального служащего </a:t>
            </a:r>
            <a:r>
              <a:rPr lang="ru-RU">
                <a:solidFill>
                  <a:srgbClr val="FFFF00"/>
                </a:solidFill>
              </a:rPr>
              <a:t>принимать</a:t>
            </a:r>
            <a:r>
              <a:rPr lang="ru-RU"/>
              <a:t> </a:t>
            </a:r>
            <a:r>
              <a:rPr lang="ru-RU">
                <a:solidFill>
                  <a:srgbClr val="FFFF00"/>
                </a:solidFill>
              </a:rPr>
              <a:t>обязательные для исполнения решения</a:t>
            </a:r>
            <a:r>
              <a:rPr lang="ru-RU"/>
              <a:t> по кадровым, организационно-техническим, финансовым, материально-техническим или иным вопросам в отношении данной организации, в том числе решения, связанные с выдачей разрешений (лицензий) на осуществление определенного вида деятельности и (или) отдельных действий данной организацией, </a:t>
            </a:r>
            <a:r>
              <a:rPr lang="ru-RU">
                <a:solidFill>
                  <a:srgbClr val="FFFF00"/>
                </a:solidFill>
              </a:rPr>
              <a:t>либо готовить проекты таких решений.</a:t>
            </a:r>
          </a:p>
        </p:txBody>
      </p:sp>
      <p:sp>
        <p:nvSpPr>
          <p:cNvPr id="19460" name="TextBox 3"/>
          <p:cNvSpPr txBox="1">
            <a:spLocks noChangeArrowheads="1"/>
          </p:cNvSpPr>
          <p:nvPr/>
        </p:nvSpPr>
        <p:spPr bwMode="auto">
          <a:xfrm>
            <a:off x="749300" y="184150"/>
            <a:ext cx="7334250" cy="461963"/>
          </a:xfrm>
          <a:prstGeom prst="rect">
            <a:avLst/>
          </a:prstGeom>
          <a:noFill/>
          <a:ln w="9525">
            <a:noFill/>
            <a:miter lim="800000"/>
            <a:headEnd/>
            <a:tailEnd/>
          </a:ln>
        </p:spPr>
        <p:txBody>
          <a:bodyPr>
            <a:spAutoFit/>
          </a:bodyPr>
          <a:lstStyle/>
          <a:p>
            <a:r>
              <a:rPr lang="ru-RU"/>
              <a:t>п. 4 статья 1 ФЗ 273 «О противодействии коррупции»</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143932" cy="646331"/>
          </a:xfrm>
          <a:prstGeom prst="rect">
            <a:avLst/>
          </a:prstGeom>
        </p:spPr>
        <p:txBody>
          <a:bodyPr wrap="square">
            <a:spAutoFit/>
          </a:bodyPr>
          <a:lstStyle/>
          <a:p>
            <a:r>
              <a:rPr lang="ru-RU" dirty="0" smtClean="0"/>
              <a:t>Постановление Правительства Российской Федерации </a:t>
            </a:r>
          </a:p>
          <a:p>
            <a:r>
              <a:rPr lang="ru-RU" dirty="0" smtClean="0"/>
              <a:t>от 9 января 2014 г. № 10</a:t>
            </a:r>
            <a:endParaRPr lang="ru-RU" dirty="0"/>
          </a:p>
        </p:txBody>
      </p:sp>
      <p:sp>
        <p:nvSpPr>
          <p:cNvPr id="3" name="Прямоугольник 2"/>
          <p:cNvSpPr/>
          <p:nvPr/>
        </p:nvSpPr>
        <p:spPr>
          <a:xfrm>
            <a:off x="285720" y="928670"/>
            <a:ext cx="8643998" cy="1200329"/>
          </a:xfrm>
          <a:prstGeom prst="rect">
            <a:avLst/>
          </a:prstGeom>
        </p:spPr>
        <p:txBody>
          <a:bodyPr wrap="square">
            <a:spAutoFit/>
          </a:bodyPr>
          <a:lstStyle/>
          <a:p>
            <a:r>
              <a:rPr lang="ru-RU" dirty="0" smtClean="0"/>
              <a:t>«О порядке сообщения отдельными категориями лиц о получении подарка в связи с их должностным положением или исполнением ими служебных (должностных) обязанностей, сдачи и оценки подарка, реализации (выкупа) и зачисления средств, вырученных от его реализации»</a:t>
            </a:r>
            <a:endParaRPr lang="ru-RU" dirty="0"/>
          </a:p>
        </p:txBody>
      </p:sp>
      <p:sp>
        <p:nvSpPr>
          <p:cNvPr id="4" name="Прямоугольник 3"/>
          <p:cNvSpPr/>
          <p:nvPr/>
        </p:nvSpPr>
        <p:spPr>
          <a:xfrm>
            <a:off x="142844" y="2357430"/>
            <a:ext cx="9001156" cy="4524315"/>
          </a:xfrm>
          <a:prstGeom prst="rect">
            <a:avLst/>
          </a:prstGeom>
        </p:spPr>
        <p:txBody>
          <a:bodyPr wrap="square">
            <a:spAutoFit/>
          </a:bodyPr>
          <a:lstStyle/>
          <a:p>
            <a:r>
              <a:rPr lang="ru-RU" sz="1600" dirty="0" smtClean="0"/>
              <a:t>"</a:t>
            </a:r>
            <a:r>
              <a:rPr lang="ru-RU" sz="1600" dirty="0" smtClean="0">
                <a:solidFill>
                  <a:srgbClr val="FFFF00"/>
                </a:solidFill>
              </a:rPr>
              <a:t>подарок, полученный в связи с протокольными мероприятиями</a:t>
            </a:r>
            <a:r>
              <a:rPr lang="ru-RU" sz="1600" dirty="0" smtClean="0"/>
              <a:t>, служебными командировками и другими официальными мероприятиями" -подарок, полученный лицом, замещающим государственную (муниципальную) должность, служащим, работником от физических (юридических) лиц, которые осуществляют дарение исходя из должностного положения одаряемого или исполнения им служебных (должностных) обязанностей, за исключением канцелярских принадлежностей, которые в рамках протокольных мероприятий, служебных командировок и других официальных мероприятий предоставлены каждому участнику указанных мероприятий в целях исполнения им своих служебных (должностных) обязанностей, цветов и ценных подарков, которые вручены в качестве поощрения (награды);</a:t>
            </a:r>
          </a:p>
          <a:p>
            <a:r>
              <a:rPr lang="ru-RU" sz="1600" dirty="0" smtClean="0"/>
              <a:t>"</a:t>
            </a:r>
            <a:r>
              <a:rPr lang="ru-RU" sz="1600" dirty="0" smtClean="0">
                <a:solidFill>
                  <a:srgbClr val="FFFF00"/>
                </a:solidFill>
              </a:rPr>
              <a:t>получение подарка в связи с должностным положением </a:t>
            </a:r>
            <a:r>
              <a:rPr lang="ru-RU" sz="1600" dirty="0" smtClean="0"/>
              <a:t>или в связи с исполнением служебных (должностных) обязанностей" - получение лицом, замещающим государственную (муниципальную) должность, служащим, работником лично или через посредника от физических (юридических) лиц подарка в рамках осуществления деятельности, предусмотренной должностным регламентом (должностной инструкцией), а также в связи с исполнением служебных (должностных) обязанностей в случаях, установленных федеральными законами и иными нормативными актами, определяющими особенности правового положения и специфику профессиональной служебной и трудовой деятельности указанных лиц.</a:t>
            </a:r>
            <a:endParaRPr lang="ru-RU"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357166"/>
            <a:ext cx="8215370" cy="2308324"/>
          </a:xfrm>
          <a:prstGeom prst="rect">
            <a:avLst/>
          </a:prstGeom>
        </p:spPr>
        <p:txBody>
          <a:bodyPr wrap="square">
            <a:spAutoFit/>
          </a:bodyPr>
          <a:lstStyle/>
          <a:p>
            <a:r>
              <a:rPr lang="ru-RU" dirty="0" smtClean="0"/>
              <a:t>Лица, замещающие государственные (муниципальные) должности, служащие, работники обязаны в порядке, предусмотренном настоящим Типовым положением, уведомлять обо всех случаях получения подарка в связи с их должностным положением или исполнением ими служебных (должностных) обязанностей государственный (муниципальный) орган, фонд или иную организацию, в которых указанные лица проходят государственную (муниципальную) службу или осуществляют трудовую деятельность.</a:t>
            </a:r>
            <a:endParaRPr lang="ru-RU" dirty="0"/>
          </a:p>
        </p:txBody>
      </p:sp>
      <p:sp>
        <p:nvSpPr>
          <p:cNvPr id="5" name="Прямоугольник 4"/>
          <p:cNvSpPr/>
          <p:nvPr/>
        </p:nvSpPr>
        <p:spPr>
          <a:xfrm>
            <a:off x="357158" y="2714620"/>
            <a:ext cx="7929650" cy="3693319"/>
          </a:xfrm>
          <a:prstGeom prst="rect">
            <a:avLst/>
          </a:prstGeom>
        </p:spPr>
        <p:txBody>
          <a:bodyPr wrap="square">
            <a:spAutoFit/>
          </a:bodyPr>
          <a:lstStyle/>
          <a:p>
            <a:r>
              <a:rPr lang="ru-RU" dirty="0" smtClean="0">
                <a:solidFill>
                  <a:srgbClr val="FFFF00"/>
                </a:solidFill>
              </a:rPr>
              <a:t>Уведомление </a:t>
            </a:r>
            <a:r>
              <a:rPr lang="ru-RU" dirty="0" smtClean="0"/>
              <a:t>о получении подарка в связи с должностным положением или исполнением служебных (должностных) обязанностей (далее - уведомление), составленное согласно приложению, </a:t>
            </a:r>
            <a:r>
              <a:rPr lang="ru-RU" dirty="0" smtClean="0">
                <a:solidFill>
                  <a:srgbClr val="FFFF00"/>
                </a:solidFill>
              </a:rPr>
              <a:t>представляется не позднее 3 рабочих дней со дня получения подарка </a:t>
            </a:r>
            <a:r>
              <a:rPr lang="ru-RU" dirty="0" smtClean="0"/>
              <a:t>в уполномоченное структурное подразделение (уполномоченную организацию) государственного (муниципального) органа, фонда или иной организации, в которых лицо, замещающее государственную (муниципальную) должность, служащий, работник проходят государственную (муниципальную) службу или осуществляют трудовую деятельность (далее - уполномоченное структурное подразделение (уполномоченная организация). К уведомлению прилагаются документы (при их наличии), подтверждающие стоимость подарка (кассовый чек, товарный чек, иной документ об оплате (приобретении) подарка).</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39940"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428625"/>
            <a:ext cx="8337550" cy="461963"/>
          </a:xfrm>
          <a:prstGeom prst="rect">
            <a:avLst/>
          </a:prstGeom>
          <a:noFill/>
          <a:ln w="9525">
            <a:noFill/>
            <a:miter lim="800000"/>
            <a:headEnd/>
            <a:tailEnd/>
          </a:ln>
          <a:effectLst/>
        </p:spPr>
        <p:txBody>
          <a:bodyPr wrap="none">
            <a:spAutoFit/>
          </a:bodyPr>
          <a:lstStyle/>
          <a:p>
            <a:pPr eaLnBrk="1" hangingPunct="1">
              <a:defRPr/>
            </a:pPr>
            <a:r>
              <a:rPr lang="ru-RU" sz="2400" b="1" dirty="0">
                <a:solidFill>
                  <a:srgbClr val="FFFF00"/>
                </a:solidFill>
                <a:effectLst>
                  <a:outerShdw blurRad="38100" dist="38100" dir="2700000" algn="tl">
                    <a:srgbClr val="C0C0C0"/>
                  </a:outerShdw>
                </a:effectLst>
              </a:rPr>
              <a:t>Нормативное правовое и методическое обеспечение</a:t>
            </a:r>
          </a:p>
        </p:txBody>
      </p:sp>
      <p:sp>
        <p:nvSpPr>
          <p:cNvPr id="39942" name="TextBox 10"/>
          <p:cNvSpPr txBox="1">
            <a:spLocks noChangeArrowheads="1"/>
          </p:cNvSpPr>
          <p:nvPr/>
        </p:nvSpPr>
        <p:spPr bwMode="auto">
          <a:xfrm>
            <a:off x="250825" y="1484313"/>
            <a:ext cx="8281988" cy="3816429"/>
          </a:xfrm>
          <a:prstGeom prst="rect">
            <a:avLst/>
          </a:prstGeom>
          <a:noFill/>
          <a:ln w="9525">
            <a:noFill/>
            <a:miter lim="800000"/>
            <a:headEnd/>
            <a:tailEnd/>
          </a:ln>
        </p:spPr>
        <p:txBody>
          <a:bodyPr wrap="square">
            <a:spAutoFit/>
          </a:bodyPr>
          <a:lstStyle/>
          <a:p>
            <a:pPr marL="355600" indent="-355600" algn="just">
              <a:spcAft>
                <a:spcPts val="1200"/>
              </a:spcAft>
              <a:buFont typeface="Wingdings" pitchFamily="2" charset="2"/>
              <a:buChar char="Ø"/>
            </a:pPr>
            <a:r>
              <a:rPr lang="ru-RU" sz="2000" dirty="0"/>
              <a:t>ФЗ от 25.12.2008 </a:t>
            </a:r>
            <a:r>
              <a:rPr lang="ru-RU" sz="2000" dirty="0">
                <a:solidFill>
                  <a:srgbClr val="FFFF00"/>
                </a:solidFill>
              </a:rPr>
              <a:t>№273-ФЗ </a:t>
            </a:r>
            <a:r>
              <a:rPr lang="ru-RU" sz="2000" dirty="0"/>
              <a:t>«О противодействии коррупции»;</a:t>
            </a:r>
            <a:endParaRPr lang="en-US" sz="2000" dirty="0"/>
          </a:p>
          <a:p>
            <a:pPr marL="355600" indent="-355600" algn="just">
              <a:spcAft>
                <a:spcPts val="1200"/>
              </a:spcAft>
              <a:buFont typeface="Wingdings" pitchFamily="2" charset="2"/>
              <a:buChar char="Ø"/>
            </a:pPr>
            <a:r>
              <a:rPr lang="ru-RU" sz="2000" dirty="0"/>
              <a:t>ФЗ от 27.07.2004 </a:t>
            </a:r>
            <a:r>
              <a:rPr lang="ru-RU" sz="2000" dirty="0">
                <a:solidFill>
                  <a:srgbClr val="FFFF00"/>
                </a:solidFill>
              </a:rPr>
              <a:t>№ 79-ФЗ </a:t>
            </a:r>
            <a:r>
              <a:rPr lang="ru-RU" sz="2000" dirty="0"/>
              <a:t>«О государственной гражданской службе РФ</a:t>
            </a:r>
            <a:r>
              <a:rPr lang="ru-RU" sz="2000" dirty="0" smtClean="0"/>
              <a:t>»;</a:t>
            </a:r>
          </a:p>
          <a:p>
            <a:pPr marL="355600" indent="-355600" algn="just">
              <a:spcAft>
                <a:spcPts val="1200"/>
              </a:spcAft>
              <a:buFont typeface="Arial" pitchFamily="34" charset="0"/>
              <a:buChar char="•"/>
            </a:pPr>
            <a:r>
              <a:rPr lang="ru-RU" dirty="0" smtClean="0">
                <a:solidFill>
                  <a:srgbClr val="FFFF00"/>
                </a:solidFill>
              </a:rPr>
              <a:t>Положение о комиссиях по соблюдению требований </a:t>
            </a:r>
            <a:r>
              <a:rPr lang="ru-RU" dirty="0" smtClean="0"/>
              <a:t>к служебному поведению федеральных государственных служащих и урегулированию конфликта интересов(утв. </a:t>
            </a:r>
            <a:r>
              <a:rPr lang="ru-RU" dirty="0" smtClean="0">
                <a:hlinkClick r:id="rId3"/>
              </a:rPr>
              <a:t>Указом</a:t>
            </a:r>
            <a:r>
              <a:rPr lang="ru-RU" dirty="0" smtClean="0"/>
              <a:t> Президента РФ от 1 июля 2010 г. N </a:t>
            </a:r>
            <a:r>
              <a:rPr lang="ru-RU" b="1" dirty="0" smtClean="0"/>
              <a:t>8</a:t>
            </a:r>
            <a:r>
              <a:rPr lang="ru-RU" sz="2800" dirty="0" smtClean="0"/>
              <a:t>21</a:t>
            </a:r>
            <a:r>
              <a:rPr lang="ru-RU" dirty="0" smtClean="0"/>
              <a:t>)</a:t>
            </a:r>
            <a:endParaRPr lang="ru-RU" dirty="0"/>
          </a:p>
          <a:p>
            <a:pPr marL="355600" indent="-355600" algn="just" eaLnBrk="1" hangingPunct="1">
              <a:spcAft>
                <a:spcPts val="1200"/>
              </a:spcAft>
              <a:buFont typeface="Arial" pitchFamily="34" charset="0"/>
              <a:buChar char="•"/>
            </a:pPr>
            <a:r>
              <a:rPr lang="ru-RU" dirty="0" smtClean="0">
                <a:solidFill>
                  <a:srgbClr val="FFFF00"/>
                </a:solidFill>
              </a:rPr>
              <a:t>Обзор </a:t>
            </a:r>
            <a:r>
              <a:rPr lang="ru-RU" dirty="0">
                <a:solidFill>
                  <a:srgbClr val="FFFF00"/>
                </a:solidFill>
              </a:rPr>
              <a:t>типовых ситуаций конфликта интересов </a:t>
            </a:r>
            <a:r>
              <a:rPr lang="ru-RU" dirty="0"/>
              <a:t>на государственной службе Российской Федерации и порядка их урегулирования.</a:t>
            </a:r>
          </a:p>
          <a:p>
            <a:pPr marL="355600" indent="-355600" algn="just">
              <a:spcAft>
                <a:spcPts val="1200"/>
              </a:spcAft>
            </a:pPr>
            <a:endParaRPr lang="en-US" sz="1600" dirty="0"/>
          </a:p>
          <a:p>
            <a:pPr marL="355600" indent="-355600" algn="just">
              <a:spcAft>
                <a:spcPts val="1000"/>
              </a:spcAft>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WordArt 2"/>
          <p:cNvSpPr>
            <a:spLocks noChangeArrowheads="1" noChangeShapeType="1" noTextEdit="1"/>
          </p:cNvSpPr>
          <p:nvPr/>
        </p:nvSpPr>
        <p:spPr bwMode="auto">
          <a:xfrm>
            <a:off x="861646" y="284163"/>
            <a:ext cx="7382608" cy="590550"/>
          </a:xfrm>
          <a:prstGeom prst="rect">
            <a:avLst/>
          </a:prstGeom>
        </p:spPr>
        <p:txBody>
          <a:bodyPr wrap="none" fromWordArt="1">
            <a:prstTxWarp prst="textPlain">
              <a:avLst>
                <a:gd name="adj" fmla="val 50000"/>
              </a:avLst>
            </a:prstTxWarp>
          </a:bodyPr>
          <a:lstStyle/>
          <a:p>
            <a:pPr algn="dist"/>
            <a:r>
              <a:rPr lang="ru-RU" sz="2400" b="1" kern="10">
                <a:ln w="9525">
                  <a:noFill/>
                  <a:round/>
                  <a:headEnd/>
                  <a:tailEnd/>
                </a:ln>
                <a:solidFill>
                  <a:srgbClr val="FFFF00"/>
                </a:solidFill>
                <a:latin typeface="Times New Roman"/>
                <a:cs typeface="Times New Roman"/>
              </a:rPr>
              <a:t>СТРУКТУРА</a:t>
            </a:r>
          </a:p>
          <a:p>
            <a:pPr algn="dist"/>
            <a:r>
              <a:rPr lang="ru-RU" sz="2400" b="1" kern="10">
                <a:ln w="9525">
                  <a:noFill/>
                  <a:round/>
                  <a:headEnd/>
                  <a:tailEnd/>
                </a:ln>
                <a:solidFill>
                  <a:srgbClr val="FFFF00"/>
                </a:solidFill>
                <a:latin typeface="Times New Roman"/>
                <a:cs typeface="Times New Roman"/>
              </a:rPr>
              <a:t>КОНФЛИКТА ИНТЕРЕСОВ НА ГОСУДАРСТВЕННОЙ СЛУЖБЕ</a:t>
            </a:r>
          </a:p>
        </p:txBody>
      </p:sp>
      <p:graphicFrame>
        <p:nvGraphicFramePr>
          <p:cNvPr id="1026" name="Object 3"/>
          <p:cNvGraphicFramePr>
            <a:graphicFrameLocks noChangeAspect="1"/>
          </p:cNvGraphicFramePr>
          <p:nvPr/>
        </p:nvGraphicFramePr>
        <p:xfrm>
          <a:off x="3949213" y="2041526"/>
          <a:ext cx="1456592" cy="1838325"/>
        </p:xfrm>
        <a:graphic>
          <a:graphicData uri="http://schemas.openxmlformats.org/presentationml/2006/ole">
            <mc:AlternateContent xmlns:mc="http://schemas.openxmlformats.org/markup-compatibility/2006">
              <mc:Choice xmlns:v="urn:schemas-microsoft-com:vml" Requires="v">
                <p:oleObj spid="_x0000_s1086" r:id="rId3" imgW="3848100" imgH="5478463" progId="">
                  <p:embed/>
                </p:oleObj>
              </mc:Choice>
              <mc:Fallback>
                <p:oleObj r:id="rId3" imgW="3848100" imgH="5478463" progId="">
                  <p:embed/>
                  <p:pic>
                    <p:nvPicPr>
                      <p:cNvPr id="0" name="Object 3"/>
                      <p:cNvPicPr>
                        <a:picLocks noChangeAspect="1" noChangeArrowheads="1"/>
                      </p:cNvPicPr>
                      <p:nvPr/>
                    </p:nvPicPr>
                    <p:blipFill>
                      <a:blip r:embed="rId4">
                        <a:lum bright="18000"/>
                        <a:extLst>
                          <a:ext uri="{28A0092B-C50C-407E-A947-70E740481C1C}">
                            <a14:useLocalDpi xmlns:a14="http://schemas.microsoft.com/office/drawing/2010/main" val="0"/>
                          </a:ext>
                        </a:extLst>
                      </a:blip>
                      <a:srcRect/>
                      <a:stretch>
                        <a:fillRect/>
                      </a:stretch>
                    </p:blipFill>
                    <p:spPr bwMode="auto">
                      <a:xfrm>
                        <a:off x="3949213" y="2041526"/>
                        <a:ext cx="1456592" cy="183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4" name="Text Box 4"/>
          <p:cNvSpPr txBox="1">
            <a:spLocks noChangeArrowheads="1"/>
          </p:cNvSpPr>
          <p:nvPr/>
        </p:nvSpPr>
        <p:spPr bwMode="auto">
          <a:xfrm>
            <a:off x="364881" y="1365250"/>
            <a:ext cx="2286000" cy="547688"/>
          </a:xfrm>
          <a:prstGeom prst="rect">
            <a:avLst/>
          </a:prstGeom>
          <a:gradFill rotWithShape="0">
            <a:gsLst>
              <a:gs pos="0">
                <a:srgbClr val="FFFF99"/>
              </a:gs>
              <a:gs pos="50000">
                <a:srgbClr val="FFFFFF"/>
              </a:gs>
              <a:gs pos="100000">
                <a:srgbClr val="FFFF99"/>
              </a:gs>
            </a:gsLst>
            <a:lin ang="2700000" scaled="1"/>
          </a:gradFill>
          <a:ln w="38100">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smtClean="0">
                <a:solidFill>
                  <a:srgbClr val="003366"/>
                </a:solidFill>
                <a:effectLst>
                  <a:outerShdw blurRad="38100" dist="38100" dir="2700000" algn="tl">
                    <a:srgbClr val="000000"/>
                  </a:outerShdw>
                </a:effectLst>
              </a:rPr>
              <a:t>Личные интересы</a:t>
            </a:r>
            <a:endParaRPr lang="ru-RU" sz="2000" smtClean="0">
              <a:solidFill>
                <a:srgbClr val="003366"/>
              </a:solidFill>
              <a:effectLst>
                <a:outerShdw blurRad="38100" dist="38100" dir="2700000" algn="tl">
                  <a:srgbClr val="000000"/>
                </a:outerShdw>
              </a:effectLst>
            </a:endParaRPr>
          </a:p>
        </p:txBody>
      </p:sp>
      <p:sp>
        <p:nvSpPr>
          <p:cNvPr id="184325" name="Text Box 5"/>
          <p:cNvSpPr txBox="1">
            <a:spLocks noChangeArrowheads="1"/>
          </p:cNvSpPr>
          <p:nvPr/>
        </p:nvSpPr>
        <p:spPr bwMode="auto">
          <a:xfrm>
            <a:off x="6422781" y="1341439"/>
            <a:ext cx="2286000" cy="547687"/>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smtClean="0">
                <a:solidFill>
                  <a:srgbClr val="003366"/>
                </a:solidFill>
                <a:effectLst>
                  <a:outerShdw blurRad="38100" dist="38100" dir="2700000" algn="tl">
                    <a:srgbClr val="000000"/>
                  </a:outerShdw>
                </a:effectLst>
              </a:rPr>
              <a:t>Государство</a:t>
            </a:r>
          </a:p>
        </p:txBody>
      </p:sp>
      <p:sp>
        <p:nvSpPr>
          <p:cNvPr id="184326" name="Text Box 6"/>
          <p:cNvSpPr txBox="1">
            <a:spLocks noChangeArrowheads="1"/>
          </p:cNvSpPr>
          <p:nvPr/>
        </p:nvSpPr>
        <p:spPr bwMode="auto">
          <a:xfrm>
            <a:off x="250581" y="5480050"/>
            <a:ext cx="2286000" cy="6556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smtClean="0">
                <a:solidFill>
                  <a:srgbClr val="003366"/>
                </a:solidFill>
                <a:effectLst>
                  <a:outerShdw blurRad="38100" dist="38100" dir="2700000" algn="tl">
                    <a:srgbClr val="000000"/>
                  </a:outerShdw>
                </a:effectLst>
              </a:rPr>
              <a:t>Близкие, друзья, знакомые</a:t>
            </a:r>
          </a:p>
        </p:txBody>
      </p:sp>
      <p:sp>
        <p:nvSpPr>
          <p:cNvPr id="184327" name="Text Box 7"/>
          <p:cNvSpPr txBox="1">
            <a:spLocks noChangeArrowheads="1"/>
          </p:cNvSpPr>
          <p:nvPr/>
        </p:nvSpPr>
        <p:spPr bwMode="auto">
          <a:xfrm>
            <a:off x="6422781" y="5456239"/>
            <a:ext cx="2286000" cy="655637"/>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smtClean="0">
                <a:solidFill>
                  <a:srgbClr val="003366"/>
                </a:solidFill>
                <a:effectLst>
                  <a:outerShdw blurRad="38100" dist="38100" dir="2700000" algn="tl">
                    <a:srgbClr val="000000"/>
                  </a:outerShdw>
                </a:effectLst>
              </a:rPr>
              <a:t>Физические и юридические лица</a:t>
            </a:r>
          </a:p>
        </p:txBody>
      </p:sp>
      <p:sp>
        <p:nvSpPr>
          <p:cNvPr id="184328" name="Text Box 8"/>
          <p:cNvSpPr txBox="1">
            <a:spLocks noChangeArrowheads="1"/>
          </p:cNvSpPr>
          <p:nvPr/>
        </p:nvSpPr>
        <p:spPr bwMode="auto">
          <a:xfrm>
            <a:off x="3450981" y="4337050"/>
            <a:ext cx="2286000" cy="6556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smtClean="0">
                <a:solidFill>
                  <a:srgbClr val="003366"/>
                </a:solidFill>
                <a:effectLst>
                  <a:outerShdw blurRad="38100" dist="38100" dir="2700000" algn="tl">
                    <a:srgbClr val="000000"/>
                  </a:outerShdw>
                </a:effectLst>
              </a:rPr>
              <a:t>Государственный служащий</a:t>
            </a:r>
          </a:p>
        </p:txBody>
      </p:sp>
      <p:graphicFrame>
        <p:nvGraphicFramePr>
          <p:cNvPr id="1027" name="Object 9"/>
          <p:cNvGraphicFramePr>
            <a:graphicFrameLocks noChangeAspect="1"/>
          </p:cNvGraphicFramePr>
          <p:nvPr/>
        </p:nvGraphicFramePr>
        <p:xfrm>
          <a:off x="6469674" y="3284539"/>
          <a:ext cx="2318238" cy="1692275"/>
        </p:xfrm>
        <a:graphic>
          <a:graphicData uri="http://schemas.openxmlformats.org/presentationml/2006/ole">
            <mc:AlternateContent xmlns:mc="http://schemas.openxmlformats.org/markup-compatibility/2006">
              <mc:Choice xmlns:v="urn:schemas-microsoft-com:vml" Requires="v">
                <p:oleObj spid="_x0000_s1087" r:id="rId5" imgW="4540250" imgH="3497263" progId="">
                  <p:embed/>
                </p:oleObj>
              </mc:Choice>
              <mc:Fallback>
                <p:oleObj r:id="rId5" imgW="4540250" imgH="3497263" progId="">
                  <p:embed/>
                  <p:pic>
                    <p:nvPicPr>
                      <p:cNvPr id="0" name="Object 9"/>
                      <p:cNvPicPr>
                        <a:picLocks noChangeAspect="1" noChangeArrowheads="1"/>
                      </p:cNvPicPr>
                      <p:nvPr/>
                    </p:nvPicPr>
                    <p:blipFill>
                      <a:blip r:embed="rId6">
                        <a:lum bright="18000"/>
                        <a:extLst>
                          <a:ext uri="{28A0092B-C50C-407E-A947-70E740481C1C}">
                            <a14:useLocalDpi xmlns:a14="http://schemas.microsoft.com/office/drawing/2010/main" val="0"/>
                          </a:ext>
                        </a:extLst>
                      </a:blip>
                      <a:srcRect/>
                      <a:stretch>
                        <a:fillRect/>
                      </a:stretch>
                    </p:blipFill>
                    <p:spPr bwMode="auto">
                      <a:xfrm>
                        <a:off x="6469674" y="3284539"/>
                        <a:ext cx="2318238" cy="169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10"/>
          <p:cNvGraphicFramePr>
            <a:graphicFrameLocks noChangeAspect="1"/>
          </p:cNvGraphicFramePr>
          <p:nvPr/>
        </p:nvGraphicFramePr>
        <p:xfrm>
          <a:off x="309197" y="3308350"/>
          <a:ext cx="2283069" cy="1638300"/>
        </p:xfrm>
        <a:graphic>
          <a:graphicData uri="http://schemas.openxmlformats.org/presentationml/2006/ole">
            <mc:AlternateContent xmlns:mc="http://schemas.openxmlformats.org/markup-compatibility/2006">
              <mc:Choice xmlns:v="urn:schemas-microsoft-com:vml" Requires="v">
                <p:oleObj spid="_x0000_s1088" r:id="rId7" imgW="4519613" imgH="3467100" progId="">
                  <p:embed/>
                </p:oleObj>
              </mc:Choice>
              <mc:Fallback>
                <p:oleObj r:id="rId7" imgW="4519613" imgH="3467100" progId="">
                  <p:embed/>
                  <p:pic>
                    <p:nvPicPr>
                      <p:cNvPr id="0" name="Object 10"/>
                      <p:cNvPicPr>
                        <a:picLocks noChangeAspect="1" noChangeArrowheads="1"/>
                      </p:cNvPicPr>
                      <p:nvPr/>
                    </p:nvPicPr>
                    <p:blipFill>
                      <a:blip r:embed="rId8">
                        <a:lum bright="18000"/>
                        <a:extLst>
                          <a:ext uri="{28A0092B-C50C-407E-A947-70E740481C1C}">
                            <a14:useLocalDpi xmlns:a14="http://schemas.microsoft.com/office/drawing/2010/main" val="0"/>
                          </a:ext>
                        </a:extLst>
                      </a:blip>
                      <a:srcRect/>
                      <a:stretch>
                        <a:fillRect/>
                      </a:stretch>
                    </p:blipFill>
                    <p:spPr bwMode="auto">
                      <a:xfrm>
                        <a:off x="309197" y="3308350"/>
                        <a:ext cx="2283069" cy="163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31" name="Text Box 11"/>
          <p:cNvSpPr txBox="1">
            <a:spLocks noChangeArrowheads="1"/>
          </p:cNvSpPr>
          <p:nvPr/>
        </p:nvSpPr>
        <p:spPr bwMode="auto">
          <a:xfrm>
            <a:off x="320920" y="2413000"/>
            <a:ext cx="2286000" cy="369888"/>
          </a:xfrm>
          <a:prstGeom prst="rect">
            <a:avLst/>
          </a:prstGeom>
          <a:noFill/>
          <a:ln>
            <a:noFill/>
          </a:ln>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smtClean="0">
                <a:solidFill>
                  <a:srgbClr val="FFFF00"/>
                </a:solidFill>
                <a:effectLst>
                  <a:outerShdw blurRad="38100" dist="38100" dir="2700000" algn="tl">
                    <a:srgbClr val="C0C0C0"/>
                  </a:outerShdw>
                </a:effectLst>
              </a:rPr>
              <a:t>Частное лицо</a:t>
            </a:r>
          </a:p>
        </p:txBody>
      </p:sp>
      <p:sp>
        <p:nvSpPr>
          <p:cNvPr id="184332" name="Text Box 12"/>
          <p:cNvSpPr txBox="1">
            <a:spLocks noChangeArrowheads="1"/>
          </p:cNvSpPr>
          <p:nvPr/>
        </p:nvSpPr>
        <p:spPr bwMode="auto">
          <a:xfrm>
            <a:off x="6422781" y="2255839"/>
            <a:ext cx="2286000" cy="738187"/>
          </a:xfrm>
          <a:prstGeom prst="rect">
            <a:avLst/>
          </a:prstGeom>
          <a:noFill/>
          <a:ln>
            <a:noFill/>
          </a:ln>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smtClean="0">
                <a:solidFill>
                  <a:srgbClr val="FFFF00"/>
                </a:solidFill>
                <a:effectLst>
                  <a:outerShdw blurRad="38100" dist="38100" dir="2700000" algn="tl">
                    <a:srgbClr val="C0C0C0"/>
                  </a:outerShdw>
                </a:effectLst>
              </a:rPr>
              <a:t>Представитель государства</a:t>
            </a:r>
            <a:endParaRPr lang="ru-RU" sz="2400" dirty="0" smtClean="0">
              <a:solidFill>
                <a:srgbClr val="FFFF00"/>
              </a:solidFill>
              <a:effectLst>
                <a:outerShdw blurRad="38100" dist="38100" dir="2700000" algn="tl">
                  <a:srgbClr val="C0C0C0"/>
                </a:outerShdw>
              </a:effectLst>
            </a:endParaRPr>
          </a:p>
        </p:txBody>
      </p:sp>
      <p:sp>
        <p:nvSpPr>
          <p:cNvPr id="184333" name="Text Box 13"/>
          <p:cNvSpPr>
            <a:spLocks noChangeArrowheads="1"/>
          </p:cNvSpPr>
          <p:nvPr/>
        </p:nvSpPr>
        <p:spPr bwMode="auto">
          <a:xfrm>
            <a:off x="3452446" y="5472114"/>
            <a:ext cx="2291862" cy="955675"/>
          </a:xfrm>
          <a:prstGeom prst="roundRect">
            <a:avLst>
              <a:gd name="adj" fmla="val 16667"/>
            </a:avLst>
          </a:prstGeom>
          <a:gradFill rotWithShape="1">
            <a:gsLst>
              <a:gs pos="0">
                <a:srgbClr val="CCCCFF"/>
              </a:gs>
              <a:gs pos="50000">
                <a:srgbClr val="FFFFFF"/>
              </a:gs>
              <a:gs pos="100000">
                <a:srgbClr val="CCCCFF"/>
              </a:gs>
            </a:gsLst>
            <a:lin ang="0" scaled="1"/>
          </a:gradFill>
          <a:ln w="38100" cmpd="dbl">
            <a:solidFill>
              <a:srgbClr val="800080"/>
            </a:solidFill>
            <a:round/>
            <a:headEnd/>
            <a:tailEnd/>
          </a:ln>
        </p:spPr>
        <p:txBody>
          <a:bodyPr lIns="0" tIns="54000" rIns="0" bIns="54000">
            <a:spAutoFit/>
          </a:bodyPr>
          <a:lstStyle/>
          <a:p>
            <a:pPr algn="ctr">
              <a:spcBef>
                <a:spcPct val="0"/>
              </a:spcBef>
              <a:defRPr/>
            </a:pPr>
            <a:r>
              <a:rPr lang="ru-RU" sz="2400" b="1" dirty="0">
                <a:solidFill>
                  <a:srgbClr val="FFFF00"/>
                </a:solidFill>
                <a:effectLst>
                  <a:outerShdw blurRad="38100" dist="38100" dir="2700000" algn="tl">
                    <a:srgbClr val="000000"/>
                  </a:outerShdw>
                </a:effectLst>
              </a:rPr>
              <a:t>КОНФЛИКТ ИНТЕРЕСОВ</a:t>
            </a:r>
            <a:endParaRPr lang="ru-RU" sz="2400" dirty="0">
              <a:solidFill>
                <a:srgbClr val="FFFF00"/>
              </a:solidFill>
              <a:effectLst>
                <a:outerShdw blurRad="38100" dist="38100" dir="2700000" algn="tl">
                  <a:srgbClr val="000000"/>
                </a:outerShdw>
              </a:effectLst>
            </a:endParaRPr>
          </a:p>
        </p:txBody>
      </p:sp>
      <p:sp>
        <p:nvSpPr>
          <p:cNvPr id="1038" name="AutoShape 14"/>
          <p:cNvSpPr>
            <a:spLocks noChangeArrowheads="1"/>
          </p:cNvSpPr>
          <p:nvPr/>
        </p:nvSpPr>
        <p:spPr bwMode="auto">
          <a:xfrm rot="2053457">
            <a:off x="2987920" y="1898650"/>
            <a:ext cx="1008185" cy="401638"/>
          </a:xfrm>
          <a:prstGeom prst="notchedRightArrow">
            <a:avLst>
              <a:gd name="adj1" fmla="val 43657"/>
              <a:gd name="adj2" fmla="val 74896"/>
            </a:avLst>
          </a:prstGeom>
          <a:gradFill rotWithShape="1">
            <a:gsLst>
              <a:gs pos="0">
                <a:srgbClr val="CCCCFF"/>
              </a:gs>
              <a:gs pos="100000">
                <a:srgbClr val="800080"/>
              </a:gs>
            </a:gsLst>
            <a:lin ang="0" scaled="1"/>
          </a:gradFill>
          <a:ln w="22225">
            <a:solidFill>
              <a:srgbClr val="003366"/>
            </a:solidFill>
            <a:miter lim="800000"/>
            <a:headEnd/>
            <a:tailEnd/>
          </a:ln>
        </p:spPr>
        <p:txBody>
          <a:bodyPr wrap="none" anchor="ctr"/>
          <a:lstStyle/>
          <a:p>
            <a:endParaRPr lang="ru-RU"/>
          </a:p>
        </p:txBody>
      </p:sp>
      <p:sp>
        <p:nvSpPr>
          <p:cNvPr id="1039" name="AutoShape 15"/>
          <p:cNvSpPr>
            <a:spLocks noChangeArrowheads="1"/>
          </p:cNvSpPr>
          <p:nvPr/>
        </p:nvSpPr>
        <p:spPr bwMode="auto">
          <a:xfrm rot="19546543" flipH="1">
            <a:off x="5219700" y="1868488"/>
            <a:ext cx="1008185"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p:spPr>
        <p:txBody>
          <a:bodyPr wrap="none" anchor="ctr"/>
          <a:lstStyle/>
          <a:p>
            <a:endParaRPr lang="ru-RU"/>
          </a:p>
        </p:txBody>
      </p:sp>
      <p:sp>
        <p:nvSpPr>
          <p:cNvPr id="1040" name="AutoShape 16"/>
          <p:cNvSpPr>
            <a:spLocks noChangeArrowheads="1"/>
          </p:cNvSpPr>
          <p:nvPr/>
        </p:nvSpPr>
        <p:spPr bwMode="auto">
          <a:xfrm rot="19546543" flipH="1">
            <a:off x="2842846" y="3338514"/>
            <a:ext cx="1008185"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p:spPr>
        <p:txBody>
          <a:bodyPr wrap="none" anchor="ctr"/>
          <a:lstStyle/>
          <a:p>
            <a:endParaRPr lang="ru-RU"/>
          </a:p>
        </p:txBody>
      </p:sp>
      <p:sp>
        <p:nvSpPr>
          <p:cNvPr id="1041" name="AutoShape 17"/>
          <p:cNvSpPr>
            <a:spLocks noChangeArrowheads="1"/>
          </p:cNvSpPr>
          <p:nvPr/>
        </p:nvSpPr>
        <p:spPr bwMode="auto">
          <a:xfrm rot="2053457">
            <a:off x="5364773" y="3338514"/>
            <a:ext cx="1008185"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p:spPr>
        <p:txBody>
          <a:bodyPr wrap="none" anchor="ctr"/>
          <a:lstStyle/>
          <a:p>
            <a:endParaRPr lang="ru-RU"/>
          </a:p>
        </p:txBody>
      </p:sp>
    </p:spTree>
  </p:cSld>
  <p:clrMapOvr>
    <a:masterClrMapping/>
  </p:clrMapOvr>
  <p:transition spd="slow">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749248"/>
          </a:xfrm>
        </p:spPr>
        <p:txBody>
          <a:bodyPr>
            <a:normAutofit/>
          </a:bodyPr>
          <a:lstStyle/>
          <a:p>
            <a:r>
              <a:rPr lang="ru-RU" dirty="0" smtClean="0"/>
              <a:t>ЧТО же нужно сделать при возникновении ситуации конфликта интересов?</a:t>
            </a:r>
            <a:br>
              <a:rPr lang="ru-RU" dirty="0" smtClean="0"/>
            </a:br>
            <a:r>
              <a:rPr lang="ru-RU" dirty="0" smtClean="0"/>
              <a:t/>
            </a:r>
            <a:br>
              <a:rPr lang="ru-RU" dirty="0" smtClean="0"/>
            </a:br>
            <a:r>
              <a:rPr lang="ru-RU" dirty="0" smtClean="0"/>
              <a:t/>
            </a:r>
            <a:br>
              <a:rPr lang="ru-RU" dirty="0" smtClean="0"/>
            </a:br>
            <a:r>
              <a:rPr lang="ru-RU" sz="3600" dirty="0" smtClean="0">
                <a:solidFill>
                  <a:srgbClr val="FFFF00"/>
                </a:solidFill>
              </a:rPr>
              <a:t>Статья 11 закона № 273-ФЗ – </a:t>
            </a:r>
            <a:br>
              <a:rPr lang="ru-RU" sz="3600" dirty="0" smtClean="0">
                <a:solidFill>
                  <a:srgbClr val="FFFF00"/>
                </a:solidFill>
              </a:rPr>
            </a:br>
            <a:r>
              <a:rPr lang="ru-RU" sz="3600" dirty="0" smtClean="0">
                <a:solidFill>
                  <a:srgbClr val="FFFF00"/>
                </a:solidFill>
              </a:rPr>
              <a:t>уведомить представителя нанимателя о возникновении или   </a:t>
            </a:r>
            <a:r>
              <a:rPr lang="ru-RU" sz="3600" u="sng" dirty="0" smtClean="0">
                <a:solidFill>
                  <a:srgbClr val="FFFF00"/>
                </a:solidFill>
              </a:rPr>
              <a:t>о возможности </a:t>
            </a:r>
            <a:r>
              <a:rPr lang="ru-RU" sz="3600" dirty="0" smtClean="0">
                <a:solidFill>
                  <a:srgbClr val="FFFF00"/>
                </a:solidFill>
              </a:rPr>
              <a:t>возникновения конфликта интересов</a:t>
            </a:r>
            <a:br>
              <a:rPr lang="ru-RU" sz="3600" dirty="0" smtClean="0">
                <a:solidFill>
                  <a:srgbClr val="FFFF00"/>
                </a:solidFill>
              </a:rPr>
            </a:br>
            <a:endParaRPr lang="ru-RU" sz="3600" dirty="0">
              <a:solidFill>
                <a:srgbClr val="FFFF00"/>
              </a:solidFill>
            </a:endParaRPr>
          </a:p>
        </p:txBody>
      </p:sp>
    </p:spTree>
    <p:extLst>
      <p:ext uri="{BB962C8B-B14F-4D97-AF65-F5344CB8AC3E}">
        <p14:creationId xmlns:p14="http://schemas.microsoft.com/office/powerpoint/2010/main" val="495276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одзаголовок 2"/>
          <p:cNvSpPr>
            <a:spLocks noGrp="1"/>
          </p:cNvSpPr>
          <p:nvPr>
            <p:ph type="subTitle" idx="1"/>
          </p:nvPr>
        </p:nvSpPr>
        <p:spPr>
          <a:xfrm>
            <a:off x="323528" y="0"/>
            <a:ext cx="8606160" cy="6858000"/>
          </a:xfrm>
        </p:spPr>
        <p:txBody>
          <a:bodyPr>
            <a:normAutofit/>
          </a:bodyPr>
          <a:lstStyle/>
          <a:p>
            <a:pPr marR="0" algn="l" eaLnBrk="1" hangingPunct="1"/>
            <a:r>
              <a:rPr lang="ru-RU" sz="2000" dirty="0" smtClean="0"/>
              <a:t>В уведомлении указывается: </a:t>
            </a:r>
            <a:br>
              <a:rPr lang="ru-RU" sz="2000" dirty="0" smtClean="0"/>
            </a:br>
            <a:r>
              <a:rPr lang="ru-RU" sz="2000" dirty="0" smtClean="0"/>
              <a:t>а) фамилия, имя, отчество гражданского служащего, направившего уведомление;  </a:t>
            </a:r>
            <a:br>
              <a:rPr lang="ru-RU" sz="2000" dirty="0" smtClean="0"/>
            </a:br>
            <a:r>
              <a:rPr lang="ru-RU" sz="2000" dirty="0" smtClean="0"/>
              <a:t>б) замещаемая должность государственной гражданской службы, наименование структурного подразделения, в котором гражданский служащий осуществляет профессиональную деятельность;</a:t>
            </a:r>
            <a:br>
              <a:rPr lang="ru-RU" sz="2000" dirty="0" smtClean="0"/>
            </a:br>
            <a:r>
              <a:rPr lang="ru-RU" sz="2000" dirty="0" smtClean="0"/>
              <a:t>в) информация о ситуации, при которой личная заинтересованность (прямая или косвенная) гражданского служащего влияет или может повлиять на надлежащее исполнение им своих должностных обязанностей, и при которой возникает или может возникнуть противоречие между личной заинтересованностью гражданского служащего и правами и законными интересами граждан, организаций, общества, государства, способное привести к причинению вреда правам и законным интересам граждан, организаций, общества, государства (излагается в свободной форме); </a:t>
            </a:r>
            <a:br>
              <a:rPr lang="ru-RU" sz="2000" dirty="0" smtClean="0"/>
            </a:br>
            <a:r>
              <a:rPr lang="ru-RU" sz="2000" dirty="0" smtClean="0"/>
              <a:t>г) информация о личной заинтересованности гражданского служащего, которая влияет или может повлиять на надлежащее исполнение им должностных обязанностей, о возможности получения гражданским служащим при исполнении должностных обязанностей доходов в виде денег, ценностей, иного имущества или услуг имущественного характера, иных имущественных прав для себя или для третьих лиц; </a:t>
            </a:r>
            <a:br>
              <a:rPr lang="ru-RU" sz="2000" dirty="0" smtClean="0"/>
            </a:br>
            <a:r>
              <a:rPr lang="ru-RU" sz="2000" dirty="0" err="1" smtClean="0"/>
              <a:t>д</a:t>
            </a:r>
            <a:r>
              <a:rPr lang="ru-RU" sz="2000" dirty="0" smtClean="0"/>
              <a:t>) дата подачи уведомления.</a:t>
            </a:r>
            <a:r>
              <a:rPr lang="ru-RU"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4290"/>
            <a:ext cx="9144000" cy="1285884"/>
          </a:xfrm>
        </p:spPr>
        <p:txBody>
          <a:bodyPr>
            <a:normAutofit fontScale="90000"/>
          </a:bodyPr>
          <a:lstStyle/>
          <a:p>
            <a:pPr algn="ctr" eaLnBrk="1" fontAlgn="auto" hangingPunct="1">
              <a:spcAft>
                <a:spcPts val="0"/>
              </a:spcAft>
              <a:defRPr/>
            </a:pPr>
            <a:r>
              <a:rPr lang="ru-RU" sz="3600" dirty="0" smtClean="0">
                <a:solidFill>
                  <a:srgbClr val="FFFF00"/>
                </a:solidFill>
              </a:rPr>
              <a:t>Другие способы получения представителем нанимателя сведений о возникновении конфликта интересов</a:t>
            </a:r>
            <a:endParaRPr lang="ru-RU" sz="3600" dirty="0">
              <a:solidFill>
                <a:srgbClr val="FFFF00"/>
              </a:solidFill>
            </a:endParaRPr>
          </a:p>
        </p:txBody>
      </p:sp>
      <p:sp>
        <p:nvSpPr>
          <p:cNvPr id="17411" name="Подзаголовок 2"/>
          <p:cNvSpPr>
            <a:spLocks noGrp="1"/>
          </p:cNvSpPr>
          <p:nvPr>
            <p:ph type="subTitle" idx="1"/>
          </p:nvPr>
        </p:nvSpPr>
        <p:spPr>
          <a:xfrm>
            <a:off x="0" y="1857375"/>
            <a:ext cx="9144000" cy="5000625"/>
          </a:xfrm>
        </p:spPr>
        <p:txBody>
          <a:bodyPr/>
          <a:lstStyle/>
          <a:p>
            <a:pPr marL="514350" marR="0" indent="-514350" algn="l" eaLnBrk="1" hangingPunct="1">
              <a:buFont typeface="Wingdings 2" pitchFamily="18" charset="2"/>
              <a:buAutoNum type="arabicPeriod"/>
            </a:pPr>
            <a:r>
              <a:rPr lang="ru-RU" sz="2800" dirty="0" smtClean="0"/>
              <a:t>Анализ декларации о доходах, подаваемые государственными служащими </a:t>
            </a:r>
          </a:p>
          <a:p>
            <a:pPr marL="514350" marR="0" indent="-514350" algn="l" eaLnBrk="1" hangingPunct="1">
              <a:buFont typeface="Wingdings 2" pitchFamily="18" charset="2"/>
              <a:buAutoNum type="arabicPeriod"/>
            </a:pPr>
            <a:r>
              <a:rPr lang="ru-RU" sz="2800" dirty="0" smtClean="0"/>
              <a:t>Заявления граждан и организаций</a:t>
            </a:r>
          </a:p>
          <a:p>
            <a:pPr marL="514350" marR="0" indent="-514350" algn="l" eaLnBrk="1" hangingPunct="1">
              <a:buFont typeface="Wingdings 2" pitchFamily="18" charset="2"/>
              <a:buAutoNum type="arabicPeriod"/>
            </a:pPr>
            <a:r>
              <a:rPr lang="ru-RU" sz="2800" dirty="0" smtClean="0"/>
              <a:t>Материалы публикаций в средствах массовой информации</a:t>
            </a:r>
          </a:p>
          <a:p>
            <a:pPr marL="514350" marR="0" indent="-514350" algn="l" eaLnBrk="1" hangingPunct="1">
              <a:buFont typeface="Wingdings 2" pitchFamily="18" charset="2"/>
              <a:buAutoNum type="arabicPeriod"/>
            </a:pPr>
            <a:r>
              <a:rPr lang="ru-RU" sz="2800" dirty="0" smtClean="0"/>
              <a:t>Результаты служебных проверок</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rmAutofit fontScale="90000"/>
          </a:bodyPr>
          <a:lstStyle/>
          <a:p>
            <a:pPr algn="just" eaLnBrk="1" fontAlgn="auto" hangingPunct="1">
              <a:spcAft>
                <a:spcPts val="0"/>
              </a:spcAft>
              <a:defRPr/>
            </a:pPr>
            <a:r>
              <a:rPr lang="ru-RU" sz="3600" dirty="0" smtClean="0">
                <a:solidFill>
                  <a:srgbClr val="FFFF00"/>
                </a:solidFill>
              </a:rPr>
              <a:t>Меры по урегулированию конфликта интересов :</a:t>
            </a:r>
            <a:endParaRPr lang="ru-RU" dirty="0">
              <a:solidFill>
                <a:srgbClr val="FFFF00"/>
              </a:solidFill>
            </a:endParaRPr>
          </a:p>
        </p:txBody>
      </p:sp>
      <p:sp>
        <p:nvSpPr>
          <p:cNvPr id="19459" name="Подзаголовок 2"/>
          <p:cNvSpPr>
            <a:spLocks noGrp="1"/>
          </p:cNvSpPr>
          <p:nvPr>
            <p:ph type="subTitle" idx="1"/>
          </p:nvPr>
        </p:nvSpPr>
        <p:spPr>
          <a:xfrm>
            <a:off x="285720" y="1285861"/>
            <a:ext cx="8715436" cy="5572140"/>
          </a:xfrm>
        </p:spPr>
        <p:txBody>
          <a:bodyPr>
            <a:normAutofit/>
          </a:bodyPr>
          <a:lstStyle/>
          <a:p>
            <a:pPr marR="0" algn="just" eaLnBrk="1" hangingPunct="1"/>
            <a:r>
              <a:rPr lang="ru-RU" sz="2400" dirty="0" smtClean="0"/>
              <a:t>1.Изменения должностного или служебного поведения вплоть до отстранения государственного служащего от исполнения должностных (служебных) обязанностей (п.3.1 </a:t>
            </a:r>
            <a:r>
              <a:rPr lang="ru-RU" sz="2400" dirty="0" err="1" smtClean="0"/>
              <a:t>ст</a:t>
            </a:r>
            <a:r>
              <a:rPr lang="ru-RU" sz="2400" dirty="0" smtClean="0"/>
              <a:t> 19):</a:t>
            </a:r>
          </a:p>
          <a:p>
            <a:pPr marR="0" algn="just" eaLnBrk="1" hangingPunct="1"/>
            <a:endParaRPr lang="ru-RU" sz="2400" dirty="0" smtClean="0"/>
          </a:p>
          <a:p>
            <a:pPr marL="800100" lvl="1" indent="-342900" algn="just">
              <a:spcAft>
                <a:spcPts val="1200"/>
              </a:spcAft>
              <a:defRPr/>
            </a:pPr>
            <a:r>
              <a:rPr lang="ru-RU" dirty="0" smtClean="0">
                <a:latin typeface="Times New Roman" pitchFamily="18" charset="0"/>
                <a:cs typeface="Times New Roman" pitchFamily="18" charset="0"/>
              </a:rPr>
              <a:t>Отстранение от контактов с конкретной организацией;</a:t>
            </a:r>
          </a:p>
          <a:p>
            <a:pPr marL="800100" lvl="1" indent="-342900" algn="just">
              <a:spcAft>
                <a:spcPts val="1200"/>
              </a:spcAft>
              <a:defRPr/>
            </a:pPr>
            <a:r>
              <a:rPr lang="ru-RU" dirty="0" smtClean="0">
                <a:latin typeface="Times New Roman" pitchFamily="18" charset="0"/>
                <a:cs typeface="Times New Roman" pitchFamily="18" charset="0"/>
              </a:rPr>
              <a:t>Отстранение на время проведения  процедуры ( инспекции, конкурса, комиссии и </a:t>
            </a:r>
            <a:r>
              <a:rPr lang="ru-RU" dirty="0" err="1" smtClean="0">
                <a:latin typeface="Times New Roman" pitchFamily="18" charset="0"/>
                <a:cs typeface="Times New Roman" pitchFamily="18" charset="0"/>
              </a:rPr>
              <a:t>т.п</a:t>
            </a:r>
            <a:r>
              <a:rPr lang="ru-RU" dirty="0" smtClean="0">
                <a:latin typeface="Times New Roman" pitchFamily="18" charset="0"/>
                <a:cs typeface="Times New Roman" pitchFamily="18" charset="0"/>
              </a:rPr>
              <a:t>)</a:t>
            </a:r>
          </a:p>
          <a:p>
            <a:pPr marL="800100" lvl="1" indent="-342900" algn="just">
              <a:spcAft>
                <a:spcPts val="1200"/>
              </a:spcAft>
              <a:defRPr/>
            </a:pPr>
            <a:r>
              <a:rPr lang="ru-RU" dirty="0" smtClean="0">
                <a:latin typeface="Times New Roman" pitchFamily="18" charset="0"/>
                <a:cs typeface="Times New Roman" pitchFamily="18" charset="0"/>
              </a:rPr>
              <a:t>Изменение места прохождения службы</a:t>
            </a:r>
          </a:p>
          <a:p>
            <a:pPr marL="800100" lvl="1" indent="-342900" algn="just">
              <a:spcAft>
                <a:spcPts val="1200"/>
              </a:spcAft>
              <a:defRPr/>
            </a:pPr>
            <a:r>
              <a:rPr lang="ru-RU" dirty="0" smtClean="0">
                <a:latin typeface="Times New Roman" pitchFamily="18" charset="0"/>
                <a:cs typeface="Times New Roman" pitchFamily="18" charset="0"/>
              </a:rPr>
              <a:t>Увольнение служащего</a:t>
            </a:r>
          </a:p>
          <a:p>
            <a:pPr marR="0" eaLnBrk="1" hangingPunct="1"/>
            <a:endParaRPr lang="ru-RU"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rmAutofit fontScale="90000"/>
          </a:bodyPr>
          <a:lstStyle/>
          <a:p>
            <a:pPr algn="just" eaLnBrk="1" fontAlgn="auto" hangingPunct="1">
              <a:spcAft>
                <a:spcPts val="0"/>
              </a:spcAft>
              <a:defRPr/>
            </a:pPr>
            <a:r>
              <a:rPr lang="ru-RU" sz="3600" dirty="0" smtClean="0">
                <a:solidFill>
                  <a:srgbClr val="FFFF00"/>
                </a:solidFill>
              </a:rPr>
              <a:t>Меры по урегулированию конфликта интересов :</a:t>
            </a:r>
            <a:endParaRPr lang="ru-RU" dirty="0">
              <a:solidFill>
                <a:srgbClr val="FFFF00"/>
              </a:solidFill>
            </a:endParaRPr>
          </a:p>
        </p:txBody>
      </p:sp>
      <p:sp>
        <p:nvSpPr>
          <p:cNvPr id="19459" name="Подзаголовок 2"/>
          <p:cNvSpPr>
            <a:spLocks noGrp="1"/>
          </p:cNvSpPr>
          <p:nvPr>
            <p:ph type="subTitle" idx="1"/>
          </p:nvPr>
        </p:nvSpPr>
        <p:spPr>
          <a:xfrm>
            <a:off x="467544" y="1285861"/>
            <a:ext cx="8424936" cy="5572140"/>
          </a:xfrm>
        </p:spPr>
        <p:txBody>
          <a:bodyPr>
            <a:normAutofit fontScale="92500" lnSpcReduction="20000"/>
          </a:bodyPr>
          <a:lstStyle/>
          <a:p>
            <a:pPr marR="0" algn="just" eaLnBrk="1" hangingPunct="1"/>
            <a:r>
              <a:rPr lang="ru-RU" sz="2800" dirty="0" smtClean="0"/>
              <a:t>2.отказа от выгоды, которая явилась причиной возникновения конфликта интересов</a:t>
            </a:r>
          </a:p>
          <a:p>
            <a:pPr marR="0" algn="just" eaLnBrk="1" hangingPunct="1"/>
            <a:endParaRPr lang="ru-RU" sz="2800" dirty="0" smtClean="0"/>
          </a:p>
          <a:p>
            <a:pPr marL="800100" lvl="1" indent="-342900" algn="just">
              <a:spcAft>
                <a:spcPts val="1200"/>
              </a:spcAft>
              <a:defRPr/>
            </a:pPr>
            <a:r>
              <a:rPr lang="ru-RU" dirty="0" smtClean="0">
                <a:latin typeface="Times New Roman" pitchFamily="18" charset="0"/>
                <a:cs typeface="Times New Roman" pitchFamily="18" charset="0"/>
              </a:rPr>
              <a:t>Увольнение с работы по совместительству;</a:t>
            </a:r>
          </a:p>
          <a:p>
            <a:pPr marL="800100" lvl="1" indent="-342900" algn="just">
              <a:spcAft>
                <a:spcPts val="1200"/>
              </a:spcAft>
              <a:defRPr/>
            </a:pPr>
            <a:r>
              <a:rPr lang="ru-RU" dirty="0" smtClean="0">
                <a:latin typeface="Times New Roman" pitchFamily="18" charset="0"/>
                <a:cs typeface="Times New Roman" pitchFamily="18" charset="0"/>
              </a:rPr>
              <a:t>Возврат / передача в собственность государства подарков. </a:t>
            </a:r>
          </a:p>
          <a:p>
            <a:pPr marR="0" algn="just" eaLnBrk="1" hangingPunct="1"/>
            <a:endParaRPr lang="ru-RU" sz="2800" dirty="0" smtClean="0"/>
          </a:p>
          <a:p>
            <a:pPr marR="0" algn="just" eaLnBrk="1" hangingPunct="1"/>
            <a:r>
              <a:rPr lang="ru-RU" sz="2800" dirty="0" smtClean="0"/>
              <a:t>3.передачи принадлежащих служащему ценных бумаг, акций в доверительное управление, если он владеет таковыми в уставных капиталах организаций.</a:t>
            </a:r>
          </a:p>
          <a:p>
            <a:pPr marR="0" algn="just" eaLnBrk="1" hangingPunct="1"/>
            <a:endParaRPr lang="ru-RU" sz="2800" dirty="0" smtClean="0"/>
          </a:p>
          <a:p>
            <a:pPr marL="800100" lvl="1" indent="-342900" algn="just">
              <a:spcAft>
                <a:spcPts val="1200"/>
              </a:spcAft>
              <a:defRPr/>
            </a:pPr>
            <a:r>
              <a:rPr lang="ru-RU" dirty="0" smtClean="0">
                <a:latin typeface="Times New Roman" pitchFamily="18" charset="0"/>
                <a:cs typeface="Times New Roman" pitchFamily="18" charset="0"/>
              </a:rPr>
              <a:t>Передача активов в доверительное управление</a:t>
            </a:r>
          </a:p>
          <a:p>
            <a:pPr marL="800100" lvl="1" indent="-342900" algn="just">
              <a:spcAft>
                <a:spcPts val="1200"/>
              </a:spcAft>
              <a:defRPr/>
            </a:pPr>
            <a:r>
              <a:rPr lang="ru-RU" dirty="0" smtClean="0">
                <a:latin typeface="Times New Roman" pitchFamily="18" charset="0"/>
                <a:cs typeface="Times New Roman" pitchFamily="18" charset="0"/>
              </a:rPr>
              <a:t>Продажа активов</a:t>
            </a:r>
          </a:p>
          <a:p>
            <a:pPr marR="0" algn="just" eaLnBrk="1" hangingPunct="1"/>
            <a:r>
              <a:rPr lang="ru-RU" sz="2800" dirty="0" smtClean="0">
                <a:latin typeface="Times New Roman" pitchFamily="18" charset="0"/>
                <a:cs typeface="Times New Roman" pitchFamily="18" charset="0"/>
              </a:rPr>
              <a:t> </a:t>
            </a:r>
          </a:p>
          <a:p>
            <a:pPr marR="0" eaLnBrk="1" hangingPunct="1"/>
            <a:endParaRPr lang="ru-RU"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0"/>
            <a:ext cx="8352928" cy="1928802"/>
          </a:xfrm>
        </p:spPr>
        <p:txBody>
          <a:bodyPr>
            <a:normAutofit/>
          </a:bodyPr>
          <a:lstStyle/>
          <a:p>
            <a:pPr algn="just" eaLnBrk="1" fontAlgn="auto" hangingPunct="1">
              <a:spcAft>
                <a:spcPts val="0"/>
              </a:spcAft>
              <a:defRPr/>
            </a:pPr>
            <a:r>
              <a:rPr lang="ru-RU" sz="3600" dirty="0" smtClean="0">
                <a:solidFill>
                  <a:srgbClr val="FFFF00"/>
                </a:solidFill>
              </a:rPr>
              <a:t>В качестве мер по предотвращению конфликта интересов могут быть рекомендованы:</a:t>
            </a:r>
            <a:endParaRPr lang="ru-RU" sz="3600" dirty="0">
              <a:solidFill>
                <a:srgbClr val="FFFF00"/>
              </a:solidFill>
            </a:endParaRPr>
          </a:p>
        </p:txBody>
      </p:sp>
      <p:sp>
        <p:nvSpPr>
          <p:cNvPr id="20483" name="Подзаголовок 2"/>
          <p:cNvSpPr>
            <a:spLocks noGrp="1"/>
          </p:cNvSpPr>
          <p:nvPr>
            <p:ph type="subTitle" idx="1"/>
          </p:nvPr>
        </p:nvSpPr>
        <p:spPr>
          <a:xfrm>
            <a:off x="323528" y="1857375"/>
            <a:ext cx="8496944" cy="5000625"/>
          </a:xfrm>
        </p:spPr>
        <p:txBody>
          <a:bodyPr>
            <a:normAutofit/>
          </a:bodyPr>
          <a:lstStyle/>
          <a:p>
            <a:pPr marR="0" algn="just" eaLnBrk="1" hangingPunct="1"/>
            <a:r>
              <a:rPr lang="ru-RU" dirty="0" smtClean="0"/>
              <a:t>1.Усиление контроля за исполнением государственным служащим должностных обязанностей;</a:t>
            </a:r>
          </a:p>
          <a:p>
            <a:pPr marR="0" algn="just" eaLnBrk="1" hangingPunct="1"/>
            <a:r>
              <a:rPr lang="ru-RU" dirty="0" smtClean="0"/>
              <a:t>2. Контроль за соблюдением запретов и требований к служебному поведению</a:t>
            </a:r>
          </a:p>
          <a:p>
            <a:pPr marR="0" algn="just" eaLnBrk="1" hangingPunct="1"/>
            <a:r>
              <a:rPr lang="ru-RU" dirty="0" smtClean="0"/>
              <a:t>3.Совершенствование порядка использования государственных ресурсов, размещения заказов на поставку товаров, выполнение работ, оказание услуг для государственных нужд; </a:t>
            </a:r>
          </a:p>
          <a:p>
            <a:pPr marR="0" eaLnBrk="1" hangingPunct="1"/>
            <a:r>
              <a:rPr lang="ru-RU" dirty="0" smtClean="0"/>
              <a:t> </a:t>
            </a:r>
          </a:p>
          <a:p>
            <a:pPr marR="0" eaLnBrk="1" hangingPunct="1"/>
            <a:r>
              <a:rPr lang="ru-RU" dirty="0" smtClean="0"/>
              <a:t> </a:t>
            </a:r>
          </a:p>
          <a:p>
            <a:pPr marR="0" eaLnBrk="1" hangingPunct="1"/>
            <a:endParaRPr lang="ru-RU"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Прямоугольник 4"/>
          <p:cNvSpPr>
            <a:spLocks noChangeArrowheads="1"/>
          </p:cNvSpPr>
          <p:nvPr/>
        </p:nvSpPr>
        <p:spPr bwMode="auto">
          <a:xfrm>
            <a:off x="0" y="1227138"/>
            <a:ext cx="8859838" cy="400050"/>
          </a:xfrm>
          <a:prstGeom prst="rect">
            <a:avLst/>
          </a:prstGeom>
          <a:noFill/>
          <a:ln w="9525">
            <a:noFill/>
            <a:miter lim="800000"/>
            <a:headEnd/>
            <a:tailEnd/>
          </a:ln>
        </p:spPr>
        <p:txBody>
          <a:bodyPr>
            <a:spAutoFit/>
          </a:bodyPr>
          <a:lstStyle/>
          <a:p>
            <a:pPr marL="228600" indent="6350">
              <a:spcAft>
                <a:spcPts val="1200"/>
              </a:spcAft>
            </a:pPr>
            <a:r>
              <a:rPr kumimoji="1" lang="ru-RU" sz="2000" b="1" u="sng">
                <a:cs typeface="Arial" charset="0"/>
              </a:rPr>
              <a:t>Возможность применения различных мер ответственности</a:t>
            </a:r>
          </a:p>
        </p:txBody>
      </p:sp>
      <p:sp>
        <p:nvSpPr>
          <p:cNvPr id="52227" name="Rectangle 6"/>
          <p:cNvSpPr>
            <a:spLocks noChangeArrowheads="1"/>
          </p:cNvSpPr>
          <p:nvPr/>
        </p:nvSpPr>
        <p:spPr bwMode="auto">
          <a:xfrm>
            <a:off x="0" y="-184150"/>
            <a:ext cx="184150" cy="368300"/>
          </a:xfrm>
          <a:prstGeom prst="rect">
            <a:avLst/>
          </a:prstGeom>
          <a:noFill/>
          <a:ln w="9525">
            <a:noFill/>
            <a:miter lim="800000"/>
            <a:headEnd/>
            <a:tailEnd/>
          </a:ln>
          <a:effectLst/>
        </p:spPr>
        <p:txBody>
          <a:bodyPr wrap="none" anchor="ctr">
            <a:spAutoFit/>
          </a:bodyPr>
          <a:lstStyle/>
          <a:p>
            <a:endParaRPr lang="ru-RU" altLang="en-US">
              <a:cs typeface="Arial" charset="0"/>
            </a:endParaRPr>
          </a:p>
        </p:txBody>
      </p:sp>
      <p:sp>
        <p:nvSpPr>
          <p:cNvPr id="52228" name="Rectangle 48"/>
          <p:cNvSpPr>
            <a:spLocks noChangeArrowheads="1"/>
          </p:cNvSpPr>
          <p:nvPr/>
        </p:nvSpPr>
        <p:spPr bwMode="auto">
          <a:xfrm>
            <a:off x="779463" y="5029200"/>
            <a:ext cx="184150" cy="534988"/>
          </a:xfrm>
          <a:prstGeom prst="rect">
            <a:avLst/>
          </a:prstGeom>
          <a:noFill/>
          <a:ln w="9525">
            <a:noFill/>
            <a:miter lim="800000"/>
            <a:headEnd/>
            <a:tailEnd/>
          </a:ln>
        </p:spPr>
        <p:txBody>
          <a:bodyPr wrap="none" anchor="ctr">
            <a:spAutoFit/>
          </a:bodyPr>
          <a:lstStyle/>
          <a:p>
            <a:pPr eaLnBrk="1" hangingPunct="1"/>
            <a:r>
              <a:rPr lang="ru-RU" altLang="en-US" sz="1100">
                <a:cs typeface="Arial" charset="0"/>
              </a:rPr>
              <a:t/>
            </a:r>
            <a:br>
              <a:rPr lang="ru-RU" altLang="en-US" sz="1100">
                <a:cs typeface="Arial" charset="0"/>
              </a:rPr>
            </a:br>
            <a:endParaRPr lang="ru-RU" altLang="en-US">
              <a:cs typeface="Arial" charset="0"/>
            </a:endParaRPr>
          </a:p>
        </p:txBody>
      </p:sp>
      <p:sp>
        <p:nvSpPr>
          <p:cNvPr id="9" name="Скругленный прямоугольник 8"/>
          <p:cNvSpPr/>
          <p:nvPr/>
        </p:nvSpPr>
        <p:spPr>
          <a:xfrm>
            <a:off x="203200" y="1835150"/>
            <a:ext cx="3827463" cy="4474169"/>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u-RU" dirty="0" smtClean="0">
                <a:solidFill>
                  <a:schemeClr val="bg1"/>
                </a:solidFill>
              </a:rPr>
              <a:t>Ст. 59.1 Несоблюдение гражданским служащим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a:t>
            </a:r>
          </a:p>
          <a:p>
            <a:pPr algn="just" eaLnBrk="1" hangingPunct="1">
              <a:defRPr/>
            </a:pPr>
            <a:r>
              <a:rPr lang="ru-RU" dirty="0" smtClean="0">
                <a:solidFill>
                  <a:schemeClr val="bg1"/>
                </a:solidFill>
                <a:sym typeface="Wingdings"/>
              </a:rPr>
              <a:t>                                 </a:t>
            </a:r>
            <a:endParaRPr lang="ru-RU" dirty="0" smtClean="0">
              <a:solidFill>
                <a:schemeClr val="bg1"/>
              </a:solidFill>
            </a:endParaRPr>
          </a:p>
          <a:p>
            <a:pPr algn="ctr" eaLnBrk="1" hangingPunct="1">
              <a:defRPr/>
            </a:pPr>
            <a:r>
              <a:rPr lang="ru-RU" dirty="0" smtClean="0">
                <a:solidFill>
                  <a:schemeClr val="bg1"/>
                </a:solidFill>
              </a:rPr>
              <a:t>1) замечание;</a:t>
            </a:r>
          </a:p>
          <a:p>
            <a:pPr algn="ctr" eaLnBrk="1" hangingPunct="1">
              <a:defRPr/>
            </a:pPr>
            <a:r>
              <a:rPr lang="ru-RU" dirty="0" smtClean="0">
                <a:solidFill>
                  <a:schemeClr val="bg1"/>
                </a:solidFill>
              </a:rPr>
              <a:t>2) выговор;</a:t>
            </a:r>
          </a:p>
          <a:p>
            <a:pPr algn="ctr" eaLnBrk="1" hangingPunct="1">
              <a:defRPr/>
            </a:pPr>
            <a:r>
              <a:rPr lang="ru-RU" dirty="0" smtClean="0">
                <a:solidFill>
                  <a:schemeClr val="bg1"/>
                </a:solidFill>
              </a:rPr>
              <a:t>3) предупреждение о неполном должностном соответствии</a:t>
            </a:r>
            <a:r>
              <a:rPr lang="ru-RU" sz="1400" dirty="0" smtClean="0">
                <a:solidFill>
                  <a:schemeClr val="bg1"/>
                </a:solidFill>
              </a:rPr>
              <a:t>.</a:t>
            </a:r>
            <a:endParaRPr lang="ru-RU" sz="1400" dirty="0">
              <a:solidFill>
                <a:schemeClr val="bg1"/>
              </a:solidFill>
            </a:endParaRPr>
          </a:p>
        </p:txBody>
      </p:sp>
      <p:sp>
        <p:nvSpPr>
          <p:cNvPr id="10" name="Скругленный прямоугольник 9"/>
          <p:cNvSpPr/>
          <p:nvPr/>
        </p:nvSpPr>
        <p:spPr>
          <a:xfrm>
            <a:off x="4357686" y="1857364"/>
            <a:ext cx="4392613" cy="2786062"/>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u-RU" sz="2000" dirty="0">
                <a:solidFill>
                  <a:schemeClr val="bg1"/>
                </a:solidFill>
              </a:rPr>
              <a:t>Ст. 59.2. Гражданский служащий подлежит увольнению в связи с утратой доверия в случае </a:t>
            </a:r>
          </a:p>
          <a:p>
            <a:pPr algn="ctr" eaLnBrk="1" hangingPunct="1">
              <a:defRPr/>
            </a:pPr>
            <a:r>
              <a:rPr lang="ru-RU" sz="2000" dirty="0">
                <a:solidFill>
                  <a:schemeClr val="bg1"/>
                </a:solidFill>
              </a:rPr>
              <a:t>непринятия мер по урегулированию конфликта интересов.</a:t>
            </a:r>
          </a:p>
          <a:p>
            <a:pPr algn="ctr" eaLnBrk="1" hangingPunct="1">
              <a:defRPr/>
            </a:pPr>
            <a:endParaRPr lang="ru-RU" sz="1400" b="1" dirty="0">
              <a:solidFill>
                <a:schemeClr val="tx1"/>
              </a:solidFill>
            </a:endParaRPr>
          </a:p>
        </p:txBody>
      </p:sp>
      <p:sp>
        <p:nvSpPr>
          <p:cNvPr id="7" name="Прямоугольник 6"/>
          <p:cNvSpPr/>
          <p:nvPr/>
        </p:nvSpPr>
        <p:spPr>
          <a:xfrm>
            <a:off x="4357686" y="6309319"/>
            <a:ext cx="214314" cy="159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4030662" y="6525344"/>
            <a:ext cx="109289"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8136904" cy="3539430"/>
          </a:xfrm>
          <a:prstGeom prst="rect">
            <a:avLst/>
          </a:prstGeom>
        </p:spPr>
        <p:txBody>
          <a:bodyPr wrap="square">
            <a:spAutoFit/>
          </a:bodyPr>
          <a:lstStyle/>
          <a:p>
            <a:pPr algn="ctr"/>
            <a:r>
              <a:rPr lang="ru-RU" sz="3200" b="1" dirty="0" smtClean="0"/>
              <a:t>Запреты и ограничения </a:t>
            </a:r>
          </a:p>
          <a:p>
            <a:pPr algn="ctr"/>
            <a:r>
              <a:rPr lang="ru-RU" sz="3200" b="1" dirty="0" smtClean="0"/>
              <a:t>на государственной службе </a:t>
            </a:r>
            <a:r>
              <a:rPr lang="ru-RU" sz="3200" b="1" dirty="0"/>
              <a:t>регулируются </a:t>
            </a:r>
            <a:r>
              <a:rPr lang="ru-RU" sz="3200" b="1" dirty="0">
                <a:solidFill>
                  <a:srgbClr val="FFFF00"/>
                </a:solidFill>
              </a:rPr>
              <a:t>статьями 16 и 17 </a:t>
            </a:r>
            <a:r>
              <a:rPr lang="ru-RU" sz="3200" b="1" dirty="0" smtClean="0"/>
              <a:t>Федерального закона </a:t>
            </a:r>
            <a:r>
              <a:rPr lang="ru-RU" sz="3200" b="1" dirty="0"/>
              <a:t>от </a:t>
            </a:r>
            <a:r>
              <a:rPr lang="ru-RU" sz="3200" b="1" dirty="0" smtClean="0"/>
              <a:t>27.07.2004</a:t>
            </a:r>
          </a:p>
          <a:p>
            <a:pPr algn="ctr"/>
            <a:r>
              <a:rPr lang="ru-RU" sz="3200" b="1" dirty="0" smtClean="0"/>
              <a:t> </a:t>
            </a:r>
            <a:r>
              <a:rPr lang="ru-RU" sz="3200" b="1" dirty="0"/>
              <a:t>N 79-ФЗ </a:t>
            </a:r>
            <a:r>
              <a:rPr lang="ru-RU" sz="3200" b="1" dirty="0" smtClean="0"/>
              <a:t>« О </a:t>
            </a:r>
            <a:r>
              <a:rPr lang="ru-RU" sz="3200" b="1" dirty="0"/>
              <a:t>государственной гражданской службе Российской </a:t>
            </a:r>
            <a:r>
              <a:rPr lang="ru-RU" sz="3200" b="1" dirty="0" smtClean="0"/>
              <a:t>Федерации» </a:t>
            </a:r>
            <a:endParaRPr lang="ru-RU" sz="3200" dirty="0"/>
          </a:p>
        </p:txBody>
      </p:sp>
    </p:spTree>
    <p:extLst>
      <p:ext uri="{BB962C8B-B14F-4D97-AF65-F5344CB8AC3E}">
        <p14:creationId xmlns:p14="http://schemas.microsoft.com/office/powerpoint/2010/main" val="3314956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1340769"/>
            <a:ext cx="8640960" cy="5293757"/>
          </a:xfrm>
          <a:prstGeom prst="rect">
            <a:avLst/>
          </a:prstGeom>
        </p:spPr>
        <p:txBody>
          <a:bodyPr wrap="square">
            <a:spAutoFit/>
          </a:bodyPr>
          <a:lstStyle/>
          <a:p>
            <a:pPr algn="just"/>
            <a:r>
              <a:rPr lang="ru-RU" dirty="0">
                <a:latin typeface="Arial" panose="020B0604020202020204" pitchFamily="34" charset="0"/>
              </a:rPr>
              <a:t> </a:t>
            </a:r>
            <a:r>
              <a:rPr lang="ru-RU" sz="2000" dirty="0"/>
              <a:t>Гражданин </a:t>
            </a:r>
            <a:r>
              <a:rPr lang="ru-RU" sz="2000" dirty="0">
                <a:solidFill>
                  <a:srgbClr val="FFFF00"/>
                </a:solidFill>
              </a:rPr>
              <a:t>не может быть принят </a:t>
            </a:r>
            <a:r>
              <a:rPr lang="ru-RU" sz="2000" dirty="0"/>
              <a:t>на гражданскую службу, а гражданский служащий </a:t>
            </a:r>
            <a:r>
              <a:rPr lang="ru-RU" sz="2000" dirty="0">
                <a:solidFill>
                  <a:srgbClr val="FFFF00"/>
                </a:solidFill>
              </a:rPr>
              <a:t>не может находиться </a:t>
            </a:r>
            <a:r>
              <a:rPr lang="ru-RU" sz="2000" dirty="0"/>
              <a:t>на гражданской службе </a:t>
            </a:r>
            <a:r>
              <a:rPr lang="ru-RU" sz="2000" dirty="0" smtClean="0"/>
              <a:t/>
            </a:r>
            <a:br>
              <a:rPr lang="ru-RU" sz="2000" dirty="0" smtClean="0"/>
            </a:br>
            <a:r>
              <a:rPr lang="ru-RU" sz="2000" u="sng" dirty="0" smtClean="0"/>
              <a:t>в </a:t>
            </a:r>
            <a:r>
              <a:rPr lang="ru-RU" sz="2000" u="sng" dirty="0"/>
              <a:t>случае</a:t>
            </a:r>
            <a:r>
              <a:rPr lang="ru-RU" sz="2000" u="sng" dirty="0" smtClean="0"/>
              <a:t>:</a:t>
            </a:r>
          </a:p>
          <a:p>
            <a:pPr algn="just"/>
            <a:r>
              <a:rPr lang="ru-RU" sz="2000" dirty="0" smtClean="0"/>
              <a:t>*   близкого </a:t>
            </a:r>
            <a:r>
              <a:rPr lang="ru-RU" sz="2000" dirty="0"/>
              <a:t>родства или свойства (родители, супруги, дети, братья, сестры, а также братья, сестры, родители, дети супругов и супруги детей) с гражданским служащим, если замещение должности гражданской службы связано с непосредственной подчиненностью или подконтрольностью одного из них другому</a:t>
            </a:r>
            <a:r>
              <a:rPr lang="ru-RU" sz="2000" dirty="0" smtClean="0"/>
              <a:t>;</a:t>
            </a:r>
          </a:p>
          <a:p>
            <a:r>
              <a:rPr lang="ru-RU" sz="2000" dirty="0"/>
              <a:t> </a:t>
            </a:r>
            <a:r>
              <a:rPr lang="ru-RU" sz="2000" dirty="0" smtClean="0"/>
              <a:t>*      непредставления </a:t>
            </a:r>
            <a:r>
              <a:rPr lang="ru-RU" sz="2000" dirty="0"/>
              <a:t>установленных настоящим Федеральным законом сведений или представления заведомо ложных сведений о доходах, об имуществе и обязательствах имущественного характера при поступлении на гражданскую службу</a:t>
            </a:r>
            <a:r>
              <a:rPr lang="ru-RU" sz="2000" dirty="0" smtClean="0"/>
              <a:t>;</a:t>
            </a:r>
            <a:endParaRPr lang="ru-RU" sz="2000" dirty="0">
              <a:hlinkClick r:id="rId2"/>
            </a:endParaRPr>
          </a:p>
          <a:p>
            <a:r>
              <a:rPr lang="ru-RU" sz="2000" dirty="0" smtClean="0"/>
              <a:t>*       утраты </a:t>
            </a:r>
            <a:r>
              <a:rPr lang="ru-RU" sz="2000" dirty="0"/>
              <a:t>представителем нанимателя доверия к гражданскому служащему в случаях несоблюдения ограничений и запретов, требований о предотвращении или об урегулировании конфликта интересов и неисполнения </a:t>
            </a:r>
            <a:r>
              <a:rPr lang="ru-RU" sz="2000" dirty="0" smtClean="0"/>
              <a:t>обязанностей</a:t>
            </a:r>
            <a:endParaRPr lang="ru-RU" sz="2000" dirty="0">
              <a:hlinkClick r:id="rId3"/>
            </a:endParaRPr>
          </a:p>
          <a:p>
            <a:pPr algn="just"/>
            <a:endParaRPr lang="ru-RU" dirty="0">
              <a:latin typeface="Arial" panose="020B0604020202020204" pitchFamily="34" charset="0"/>
            </a:endParaRPr>
          </a:p>
        </p:txBody>
      </p:sp>
    </p:spTree>
    <p:extLst>
      <p:ext uri="{BB962C8B-B14F-4D97-AF65-F5344CB8AC3E}">
        <p14:creationId xmlns:p14="http://schemas.microsoft.com/office/powerpoint/2010/main" val="4027987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pPr>
              <a:defRPr/>
            </a:pPr>
            <a:fld id="{9E0B30F9-80C9-4AF1-A66C-F03425B6501D}" type="slidenum">
              <a:rPr lang="ru-RU"/>
              <a:pPr>
                <a:defRPr/>
              </a:pPr>
              <a:t>29</a:t>
            </a:fld>
            <a:endParaRPr lang="ru-RU"/>
          </a:p>
        </p:txBody>
      </p:sp>
      <p:sp>
        <p:nvSpPr>
          <p:cNvPr id="13315" name="Rectangle 2"/>
          <p:cNvSpPr>
            <a:spLocks noChangeArrowheads="1"/>
          </p:cNvSpPr>
          <p:nvPr/>
        </p:nvSpPr>
        <p:spPr bwMode="auto">
          <a:xfrm>
            <a:off x="522288" y="1719263"/>
            <a:ext cx="8324850" cy="4951412"/>
          </a:xfrm>
          <a:prstGeom prst="rect">
            <a:avLst/>
          </a:prstGeom>
          <a:solidFill>
            <a:schemeClr val="tx2">
              <a:lumMod val="25000"/>
            </a:schemeClr>
          </a:solidFill>
          <a:ln w="9525">
            <a:solidFill>
              <a:srgbClr val="000000"/>
            </a:solidFill>
            <a:miter lim="800000"/>
            <a:headEnd/>
            <a:tailEnd/>
          </a:ln>
        </p:spPr>
        <p:txBody>
          <a:bodyPr/>
          <a:lstStyle/>
          <a:p>
            <a:pPr indent="342900" algn="just">
              <a:lnSpc>
                <a:spcPct val="115000"/>
              </a:lnSpc>
              <a:spcAft>
                <a:spcPts val="0"/>
              </a:spcAft>
            </a:pPr>
            <a:r>
              <a:rPr lang="ru-RU" sz="1600" dirty="0">
                <a:latin typeface="PT Astra Serif"/>
                <a:ea typeface="Times New Roman"/>
                <a:cs typeface="Times New Roman"/>
              </a:rPr>
              <a:t>В связи с прохождением гражданской службы гражданскому служащему запрещается: </a:t>
            </a:r>
            <a:endParaRPr lang="ru-RU" sz="1400" dirty="0">
              <a:ea typeface="Calibri"/>
              <a:cs typeface="Times New Roman"/>
            </a:endParaRPr>
          </a:p>
          <a:p>
            <a:pPr indent="342900" algn="just">
              <a:lnSpc>
                <a:spcPct val="115000"/>
              </a:lnSpc>
              <a:spcAft>
                <a:spcPts val="0"/>
              </a:spcAft>
            </a:pPr>
            <a:r>
              <a:rPr lang="ru-RU" sz="1600" dirty="0" smtClean="0">
                <a:latin typeface="PT Astra Serif"/>
                <a:ea typeface="Times New Roman"/>
                <a:cs typeface="Times New Roman"/>
              </a:rPr>
              <a:t>1) утратил силу с 1 января 2015 года. - Федеральный </a:t>
            </a:r>
            <a:r>
              <a:rPr lang="ru-RU" sz="1600" u="sng" dirty="0" smtClean="0">
                <a:solidFill>
                  <a:srgbClr val="0000FF"/>
                </a:solidFill>
                <a:latin typeface="PT Astra Serif"/>
                <a:ea typeface="Times New Roman"/>
                <a:cs typeface="Times New Roman"/>
                <a:hlinkClick r:id="rId3"/>
              </a:rPr>
              <a:t>закон</a:t>
            </a:r>
            <a:r>
              <a:rPr lang="ru-RU" sz="1600" dirty="0" smtClean="0">
                <a:latin typeface="PT Astra Serif"/>
                <a:ea typeface="Times New Roman"/>
                <a:cs typeface="Times New Roman"/>
              </a:rPr>
              <a:t> от 22.12.2014 N 431-ФЗ; </a:t>
            </a:r>
            <a:endParaRPr lang="ru-RU" sz="1400" dirty="0" smtClean="0">
              <a:ea typeface="Calibri"/>
              <a:cs typeface="Times New Roman"/>
            </a:endParaRPr>
          </a:p>
          <a:p>
            <a:pPr indent="342900" algn="just">
              <a:lnSpc>
                <a:spcPct val="115000"/>
              </a:lnSpc>
              <a:spcAft>
                <a:spcPts val="0"/>
              </a:spcAft>
            </a:pPr>
            <a:r>
              <a:rPr lang="ru-RU" sz="1600" dirty="0" smtClean="0">
                <a:latin typeface="PT Astra Serif"/>
                <a:ea typeface="Times New Roman"/>
                <a:cs typeface="Times New Roman"/>
              </a:rPr>
              <a:t>2</a:t>
            </a:r>
            <a:r>
              <a:rPr lang="ru-RU" sz="1600" dirty="0">
                <a:latin typeface="PT Astra Serif"/>
                <a:ea typeface="Times New Roman"/>
                <a:cs typeface="Times New Roman"/>
              </a:rPr>
              <a:t>) замещать должность гражданской службы в случае: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а) избрания или назначения на государственную должность, за исключением случаев, установленных </a:t>
            </a:r>
            <a:r>
              <a:rPr lang="ru-RU" sz="1600" u="sng" dirty="0">
                <a:solidFill>
                  <a:srgbClr val="0000FF"/>
                </a:solidFill>
                <a:latin typeface="PT Astra Serif"/>
                <a:ea typeface="Times New Roman"/>
                <a:cs typeface="Times New Roman"/>
                <a:hlinkClick r:id="rId4"/>
              </a:rPr>
              <a:t>частью второй статьи 4</a:t>
            </a:r>
            <a:r>
              <a:rPr lang="ru-RU" sz="1600" dirty="0">
                <a:latin typeface="PT Astra Serif"/>
                <a:ea typeface="Times New Roman"/>
                <a:cs typeface="Times New Roman"/>
              </a:rPr>
              <a:t> Федерального конституционного закона от 6 ноября 2020 года N 4-ФКЗ "О Правительстве Российской Федерации" и </a:t>
            </a:r>
            <a:r>
              <a:rPr lang="ru-RU" sz="1600" u="sng" dirty="0">
                <a:solidFill>
                  <a:srgbClr val="0000FF"/>
                </a:solidFill>
                <a:latin typeface="PT Astra Serif"/>
                <a:ea typeface="Times New Roman"/>
                <a:cs typeface="Times New Roman"/>
                <a:hlinkClick r:id="rId5"/>
              </a:rPr>
              <a:t>частью девятой статьи 12</a:t>
            </a:r>
            <a:r>
              <a:rPr lang="ru-RU" sz="1600" dirty="0">
                <a:latin typeface="PT Astra Serif"/>
                <a:ea typeface="Times New Roman"/>
                <a:cs typeface="Times New Roman"/>
              </a:rPr>
              <a:t> Федерального закона от 22 декабря 2020 года N 437-ФЗ "О федеральной территории "Сириус";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б) избрания на выборную должность в органе местного самоуправления;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в) избрания на оплачиваемую выборную должность в органе профессионального союза, в том числе в выборном органе первичной профсоюзной организации, созданной в государственном органе;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3) участвовать в управлении коммерческой или некоммерческой организацией, за исключением следующих случаев: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а) участие на безвозмездной основе в управлении политической партией, органом профессионального союза, в том числе выборным органом первичной профсоюзной организации, созданной в государственном органе, участие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б) участие на безвозмездной основе в управлении некоммерческой организацией (кроме участия в управлении политической партией, органом профессионального союза, в том числе выборным органом первичной профсоюзной организации, созданной в государственном органе,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с разрешения представителя нанимателя, которое получено в порядке, установленном нормативным правовым актом государственного органа;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в) участие на безвозмездной основе в управлении коммерческой организацией, являющейся организацией государственной корпорации, государственной компании или публично-правовой компании, более 50 процентов акций (долей) которой находится в собственности государственной корпорации, государственной компании или публично-правовой компании, в качестве члена коллегиального органа управления этой организации в </a:t>
            </a:r>
            <a:r>
              <a:rPr lang="ru-RU" sz="1600" u="sng" dirty="0">
                <a:solidFill>
                  <a:srgbClr val="0000FF"/>
                </a:solidFill>
                <a:latin typeface="PT Astra Serif"/>
                <a:ea typeface="Times New Roman"/>
                <a:cs typeface="Times New Roman"/>
                <a:hlinkClick r:id="rId6"/>
              </a:rPr>
              <a:t>порядке</a:t>
            </a:r>
            <a:r>
              <a:rPr lang="ru-RU" sz="1600" dirty="0">
                <a:latin typeface="PT Astra Serif"/>
                <a:ea typeface="Times New Roman"/>
                <a:cs typeface="Times New Roman"/>
              </a:rPr>
              <a:t>, установленном нормативными правовыми актами Правительства Российской Федерации или нормативными правовыми актами субъекта Российской Федерации, определяющими порядок такого участия, если федеральными конституционными законами или федеральными законами не установлено иное;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г) вхождение на безвозмездной основе в состав коллегиального органа коммерческой или некоммерческой организации на основании акта Президента Российской Федерации или Правительства Российской Федерации;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д) представление на безвозмездной основе интересов Российской Федерации или субъекта Российской Федерации в органах управления и ревизионной комиссии организации, учредителем (акционером, участником) которой является Российская Федерация или субъект Российской Федерации, в соответствии с нормативными правовыми актами Правительства Российской Федерации или нормативными правовыми актами субъекта Российской Федерации, определяющими порядок осуществления от имени Российской Федерации или субъекта Российской Федерации полномочий учредителя организации либо порядок управления находящимися в федеральной собственности или собственности субъекта Российской Федерации акциями (долями в уставном капитале);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е) иные случаи, предусмотренные международными договорами Российской Федерации или федеральными законами; </a:t>
            </a:r>
            <a:r>
              <a:rPr lang="ru-RU" sz="1600" dirty="0">
                <a:solidFill>
                  <a:srgbClr val="000000"/>
                </a:solidFill>
                <a:latin typeface="PT Astra Serif"/>
                <a:ea typeface="Times New Roman"/>
                <a:cs typeface="Times New Roman"/>
              </a:rPr>
              <a:t>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3.1) заниматься предпринимательской деятельностью лично или через доверенных лиц;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4) приобретать в случаях, установленных федеральным законом, ценные бумаги, по которым может быть получен доход;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5) быть поверенным или представителем по делам третьих лиц в государственном органе, в котором он замещает должность гражданской службы, если иное не предусмотрено настоящим Федеральным </a:t>
            </a:r>
            <a:r>
              <a:rPr lang="ru-RU" sz="1600" u="sng" dirty="0">
                <a:solidFill>
                  <a:srgbClr val="0000FF"/>
                </a:solidFill>
                <a:latin typeface="PT Astra Serif"/>
                <a:ea typeface="Times New Roman"/>
                <a:cs typeface="Times New Roman"/>
                <a:hlinkClick r:id="rId7"/>
              </a:rPr>
              <a:t>законом</a:t>
            </a:r>
            <a:r>
              <a:rPr lang="ru-RU" sz="1600" dirty="0">
                <a:latin typeface="PT Astra Serif"/>
                <a:ea typeface="Times New Roman"/>
                <a:cs typeface="Times New Roman"/>
              </a:rPr>
              <a:t> и другими федеральными законами;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6) получать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Подарки, полученные гражданским служащим в связи с протокольными мероприятиями, со служебными командировками и с другими официальными мероприятиями, признаются соответственно федеральной собственностью и собственностью субъекта Российской Федерации и передаются гражданским служащим по акту в государственный орган, в котором он замещает должность гражданской службы, за исключением случаев, установленных Гражданским </a:t>
            </a:r>
            <a:r>
              <a:rPr lang="ru-RU" sz="1600" u="sng" dirty="0">
                <a:solidFill>
                  <a:srgbClr val="0000FF"/>
                </a:solidFill>
                <a:latin typeface="PT Astra Serif"/>
                <a:ea typeface="Times New Roman"/>
                <a:cs typeface="Times New Roman"/>
                <a:hlinkClick r:id="rId8"/>
              </a:rPr>
              <a:t>кодексом</a:t>
            </a:r>
            <a:r>
              <a:rPr lang="ru-RU" sz="1600" dirty="0">
                <a:latin typeface="PT Astra Serif"/>
                <a:ea typeface="Times New Roman"/>
                <a:cs typeface="Times New Roman"/>
              </a:rPr>
              <a:t> Российской Федерации. Гражданский служащий, сдавший подарок, полученный им в связи с протокольным мероприятием, служебной командировкой или другим официальным мероприятием, может его выкупить в порядке, устанавливаемом нормативными правовыми актами Российской Федерации;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7) выезжать в связи с исполнением должностных обязанностей за пределы территории Российской Федерации за счет средств физических и юридических лиц, за исключением служебных командировок, осуществляемых в соответствии с законодательством Российской Федерации, по договоренности государственных органов Российской Федерации, государственных органов субъектов Российской Федерации или муниципальных органов с государственными или муниципальными органами иностранных государств, международными или иностранными организациями;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8) использовать в целях, не связанных с исполнением должностных обязанностей, средства материально-технического и иного обеспечения, другое государственное имущество, а также передавать их другим лицам;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9) разглашать или использовать в целях, не связанных с гражданской службой, </a:t>
            </a:r>
            <a:r>
              <a:rPr lang="ru-RU" sz="1600" u="sng" dirty="0">
                <a:solidFill>
                  <a:srgbClr val="0000FF"/>
                </a:solidFill>
                <a:latin typeface="PT Astra Serif"/>
                <a:ea typeface="Times New Roman"/>
                <a:cs typeface="Times New Roman"/>
                <a:hlinkClick r:id="rId9"/>
              </a:rPr>
              <a:t>сведения</a:t>
            </a:r>
            <a:r>
              <a:rPr lang="ru-RU" sz="1600" dirty="0">
                <a:latin typeface="PT Astra Serif"/>
                <a:ea typeface="Times New Roman"/>
                <a:cs typeface="Times New Roman"/>
              </a:rPr>
              <a:t>, отнесенные в соответствии с федеральным законом к сведениям конфиденциального характера, или служебную информацию, ставшие ему известными в связи с исполнением должностных обязанностей;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10) допускать публичные высказывания, суждения и оценки, в том числе в средствах массовой информации, в отношении деятельности государственных органов, их руководителей, включая решения вышестоящего государственного органа либо государственного органа, в котором гражданский служащий замещает должность гражданской службы, если это не входит в его должностные обязанности;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11) принимать без письменного разрешения представителя нанимателя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12) использовать преимущества должностного положения для предвыборной агитации, а также для агитации по вопросам референдума;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13) использовать должностные полномочия в интересах политических партий, других общественных объединений, религиозных объединений и иных организаций, а также публично выражать отношение к указанным объединениям и организациям в качестве гражданского служащего, если это не входит в его должностные обязанности;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14) создавать в государственных органах структуры политических партий, других общественных объединений (за исключением профессиональных союзов, ветеранских и иных органов общественной самодеятельности) и религиозных объединений или способствовать созданию указанных структур;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15) прекращать исполнение должностных обязанностей в целях урегулирования служебного спора;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16)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 </a:t>
            </a:r>
            <a:endParaRPr lang="ru-RU" sz="1400" dirty="0">
              <a:ea typeface="Calibri"/>
              <a:cs typeface="Times New Roman"/>
            </a:endParaRPr>
          </a:p>
          <a:p>
            <a:pPr indent="342900" algn="just">
              <a:lnSpc>
                <a:spcPct val="115000"/>
              </a:lnSpc>
              <a:spcAft>
                <a:spcPts val="0"/>
              </a:spcAft>
            </a:pPr>
            <a:r>
              <a:rPr lang="ru-RU" sz="1600" dirty="0">
                <a:latin typeface="PT Astra Serif"/>
                <a:ea typeface="Times New Roman"/>
                <a:cs typeface="Times New Roman"/>
              </a:rPr>
              <a:t>17) заниматься без письменного разрешения представителя нанимателя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 </a:t>
            </a:r>
            <a:endParaRPr lang="ru-RU" sz="1400" dirty="0">
              <a:ea typeface="Calibri"/>
              <a:cs typeface="Times New Roman"/>
            </a:endParaRPr>
          </a:p>
        </p:txBody>
      </p:sp>
      <p:sp>
        <p:nvSpPr>
          <p:cNvPr id="13316" name="AutoShape 3"/>
          <p:cNvSpPr>
            <a:spLocks noChangeArrowheads="1"/>
          </p:cNvSpPr>
          <p:nvPr/>
        </p:nvSpPr>
        <p:spPr bwMode="auto">
          <a:xfrm>
            <a:off x="792163" y="323850"/>
            <a:ext cx="7605712" cy="674688"/>
          </a:xfrm>
          <a:prstGeom prst="horizontalScroll">
            <a:avLst>
              <a:gd name="adj" fmla="val 12500"/>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gradFill>
          <a:ln w="9525">
            <a:solidFill>
              <a:srgbClr val="000000"/>
            </a:solidFill>
            <a:round/>
            <a:headEnd/>
            <a:tailEnd/>
          </a:ln>
        </p:spPr>
        <p:txBody>
          <a:bodyPr/>
          <a:lstStyle/>
          <a:p>
            <a:r>
              <a:rPr lang="ru-RU" b="1">
                <a:solidFill>
                  <a:srgbClr val="000000"/>
                </a:solidFill>
              </a:rPr>
              <a:t>Использование должностного положения</a:t>
            </a:r>
            <a:endParaRPr lang="ru-RU">
              <a:solidFill>
                <a:srgbClr val="000000"/>
              </a:solidFill>
            </a:endParaRPr>
          </a:p>
        </p:txBody>
      </p:sp>
      <p:sp>
        <p:nvSpPr>
          <p:cNvPr id="13317" name="AutoShape 4"/>
          <p:cNvSpPr>
            <a:spLocks noChangeArrowheads="1"/>
          </p:cNvSpPr>
          <p:nvPr/>
        </p:nvSpPr>
        <p:spPr bwMode="auto">
          <a:xfrm>
            <a:off x="3176588" y="1089025"/>
            <a:ext cx="3105150" cy="449263"/>
          </a:xfrm>
          <a:prstGeom prst="roundRect">
            <a:avLst>
              <a:gd name="adj" fmla="val 16667"/>
            </a:avLst>
          </a:prstGeom>
          <a:solidFill>
            <a:schemeClr val="accent1"/>
          </a:solidFill>
          <a:ln w="9525">
            <a:solidFill>
              <a:schemeClr val="tx1"/>
            </a:solidFill>
            <a:round/>
            <a:headEnd/>
            <a:tailEnd/>
          </a:ln>
        </p:spPr>
        <p:txBody>
          <a:bodyPr wrap="none" anchor="ctr"/>
          <a:lstStyle/>
          <a:p>
            <a:r>
              <a:rPr lang="ru-RU"/>
              <a:t>Запрещается</a:t>
            </a:r>
          </a:p>
        </p:txBody>
      </p:sp>
    </p:spTree>
    <p:extLst>
      <p:ext uri="{BB962C8B-B14F-4D97-AF65-F5344CB8AC3E}">
        <p14:creationId xmlns:p14="http://schemas.microsoft.com/office/powerpoint/2010/main" val="327928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одзаголовок 2"/>
          <p:cNvSpPr>
            <a:spLocks noGrp="1"/>
          </p:cNvSpPr>
          <p:nvPr>
            <p:ph type="subTitle" idx="1"/>
          </p:nvPr>
        </p:nvSpPr>
        <p:spPr>
          <a:xfrm>
            <a:off x="285750" y="428625"/>
            <a:ext cx="8643938" cy="6072188"/>
          </a:xfrm>
        </p:spPr>
        <p:txBody>
          <a:bodyPr>
            <a:normAutofit/>
          </a:bodyPr>
          <a:lstStyle/>
          <a:p>
            <a:pPr marR="0" algn="just" eaLnBrk="1" hangingPunct="1">
              <a:lnSpc>
                <a:spcPct val="90000"/>
              </a:lnSpc>
            </a:pPr>
            <a:endParaRPr lang="ru-RU" sz="2400" dirty="0" smtClean="0">
              <a:solidFill>
                <a:srgbClr val="FFFF00"/>
              </a:solidFill>
            </a:endParaRPr>
          </a:p>
          <a:p>
            <a:pPr marR="0" algn="just" eaLnBrk="1" hangingPunct="1">
              <a:lnSpc>
                <a:spcPct val="90000"/>
              </a:lnSpc>
            </a:pPr>
            <a:endParaRPr lang="ru-RU" sz="2400" dirty="0" smtClean="0">
              <a:solidFill>
                <a:srgbClr val="FFFF00"/>
              </a:solidFill>
            </a:endParaRPr>
          </a:p>
          <a:p>
            <a:pPr marR="0" algn="just" eaLnBrk="1" hangingPunct="1">
              <a:lnSpc>
                <a:spcPct val="90000"/>
              </a:lnSpc>
            </a:pPr>
            <a:r>
              <a:rPr lang="ru-RU" sz="2400" dirty="0" smtClean="0">
                <a:solidFill>
                  <a:srgbClr val="FFFF00"/>
                </a:solidFill>
              </a:rPr>
              <a:t>Конфликт интересов не является служебным спором</a:t>
            </a:r>
            <a:r>
              <a:rPr lang="ru-RU" sz="2400" dirty="0" smtClean="0"/>
              <a:t>, т.е. данная ситуация возникает не по поводу установления или  </a:t>
            </a:r>
          </a:p>
          <a:p>
            <a:pPr marR="0" algn="just" eaLnBrk="1" hangingPunct="1">
              <a:lnSpc>
                <a:spcPct val="90000"/>
              </a:lnSpc>
            </a:pPr>
            <a:r>
              <a:rPr lang="ru-RU" sz="2400" dirty="0" smtClean="0"/>
              <a:t>применения условий деятельности гражданского служащего. </a:t>
            </a:r>
            <a:r>
              <a:rPr lang="ru-RU" sz="2400" dirty="0" smtClean="0">
                <a:solidFill>
                  <a:srgbClr val="FFFF00"/>
                </a:solidFill>
              </a:rPr>
              <a:t>Конфликт интересов </a:t>
            </a:r>
            <a:r>
              <a:rPr lang="ru-RU" sz="2400" dirty="0" smtClean="0"/>
              <a:t>– это </a:t>
            </a:r>
            <a:r>
              <a:rPr lang="ru-RU" sz="3200" dirty="0" smtClean="0">
                <a:solidFill>
                  <a:srgbClr val="FFFF00"/>
                </a:solidFill>
              </a:rPr>
              <a:t>внутренний</a:t>
            </a:r>
            <a:r>
              <a:rPr lang="ru-RU" sz="2400" dirty="0" smtClean="0">
                <a:solidFill>
                  <a:srgbClr val="FFFF00"/>
                </a:solidFill>
              </a:rPr>
              <a:t> моральный выбор </a:t>
            </a:r>
            <a:r>
              <a:rPr lang="ru-RU" sz="2400" dirty="0" smtClean="0"/>
              <a:t>конкретного гражданского служащего, у которого возникла или может возникнуть личная заинтересованность при исполнении им должностных обязанностей. </a:t>
            </a:r>
            <a:endParaRPr lang="en-US" sz="2400" dirty="0" smtClean="0"/>
          </a:p>
          <a:p>
            <a:pPr marR="0" algn="just" eaLnBrk="1" hangingPunct="1">
              <a:lnSpc>
                <a:spcPct val="90000"/>
              </a:lnSpc>
            </a:pPr>
            <a:r>
              <a:rPr lang="ru-RU" sz="2400" dirty="0" smtClean="0"/>
              <a:t>Моральный выбор возникает у служащего в отношении принятия решения: поступить в соответствии с действующим законодательством либо, ориентируясь на личную заинтересованность, нарушить его.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pPr>
              <a:defRPr/>
            </a:pPr>
            <a:fld id="{A1EB4129-9F2F-43F3-9CCC-2711609347C1}" type="slidenum">
              <a:rPr lang="ru-RU"/>
              <a:pPr>
                <a:defRPr/>
              </a:pPr>
              <a:t>30</a:t>
            </a:fld>
            <a:endParaRPr lang="ru-RU"/>
          </a:p>
        </p:txBody>
      </p:sp>
      <p:sp>
        <p:nvSpPr>
          <p:cNvPr id="14339" name="Rectangle 2"/>
          <p:cNvSpPr>
            <a:spLocks noChangeArrowheads="1"/>
          </p:cNvSpPr>
          <p:nvPr/>
        </p:nvSpPr>
        <p:spPr bwMode="auto">
          <a:xfrm>
            <a:off x="762000" y="1676400"/>
            <a:ext cx="7724775" cy="4633913"/>
          </a:xfrm>
          <a:prstGeom prst="rect">
            <a:avLst/>
          </a:prstGeom>
          <a:solidFill>
            <a:schemeClr val="tx2">
              <a:lumMod val="25000"/>
            </a:schemeClr>
          </a:solidFill>
          <a:ln w="9525">
            <a:solidFill>
              <a:schemeClr val="accent1"/>
            </a:solidFill>
            <a:miter lim="800000"/>
            <a:headEnd/>
            <a:tailEnd/>
          </a:ln>
        </p:spPr>
        <p:txBody>
          <a:bodyPr/>
          <a:lstStyle/>
          <a:p>
            <a:pPr indent="342900" algn="just">
              <a:lnSpc>
                <a:spcPct val="115000"/>
              </a:lnSpc>
              <a:spcAft>
                <a:spcPts val="0"/>
              </a:spcAft>
            </a:pPr>
            <a:r>
              <a:rPr lang="ru-RU" dirty="0">
                <a:latin typeface="PT Astra Serif"/>
                <a:ea typeface="Times New Roman"/>
                <a:cs typeface="Times New Roman"/>
              </a:rPr>
              <a:t>В связи с прохождением гражданской службы гражданскому служащему запрещается: </a:t>
            </a:r>
            <a:endParaRPr lang="ru-RU" sz="1600" dirty="0">
              <a:ea typeface="Calibri"/>
              <a:cs typeface="Times New Roman"/>
            </a:endParaRPr>
          </a:p>
          <a:p>
            <a:pPr indent="342900" algn="just">
              <a:lnSpc>
                <a:spcPct val="115000"/>
              </a:lnSpc>
              <a:spcAft>
                <a:spcPts val="0"/>
              </a:spcAft>
            </a:pPr>
            <a:r>
              <a:rPr lang="ru-RU" dirty="0">
                <a:latin typeface="PT Astra Serif"/>
                <a:ea typeface="Times New Roman"/>
                <a:cs typeface="Times New Roman"/>
              </a:rPr>
              <a:t>1) утратил силу с 1 января 2015 года. - Федеральный </a:t>
            </a:r>
            <a:r>
              <a:rPr lang="ru-RU" u="sng" dirty="0">
                <a:solidFill>
                  <a:srgbClr val="0000FF"/>
                </a:solidFill>
                <a:latin typeface="PT Astra Serif"/>
                <a:ea typeface="Times New Roman"/>
                <a:cs typeface="Times New Roman"/>
                <a:hlinkClick r:id="rId3"/>
              </a:rPr>
              <a:t>закон</a:t>
            </a:r>
            <a:r>
              <a:rPr lang="ru-RU" dirty="0">
                <a:latin typeface="PT Astra Serif"/>
                <a:ea typeface="Times New Roman"/>
                <a:cs typeface="Times New Roman"/>
              </a:rPr>
              <a:t> от 22.12.2014 N 431-ФЗ; </a:t>
            </a:r>
            <a:endParaRPr lang="ru-RU" sz="1600" dirty="0">
              <a:ea typeface="Calibri"/>
              <a:cs typeface="Times New Roman"/>
            </a:endParaRPr>
          </a:p>
          <a:p>
            <a:pPr indent="342900" algn="just">
              <a:lnSpc>
                <a:spcPct val="115000"/>
              </a:lnSpc>
              <a:spcAft>
                <a:spcPts val="0"/>
              </a:spcAft>
            </a:pPr>
            <a:r>
              <a:rPr lang="ru-RU" dirty="0">
                <a:latin typeface="PT Astra Serif"/>
                <a:ea typeface="Times New Roman"/>
                <a:cs typeface="Times New Roman"/>
              </a:rPr>
              <a:t>2) замещать должность гражданской службы в случае: </a:t>
            </a:r>
            <a:endParaRPr lang="ru-RU" sz="1600" dirty="0">
              <a:ea typeface="Calibri"/>
              <a:cs typeface="Times New Roman"/>
            </a:endParaRPr>
          </a:p>
          <a:p>
            <a:pPr indent="342900" algn="just">
              <a:lnSpc>
                <a:spcPct val="115000"/>
              </a:lnSpc>
              <a:spcAft>
                <a:spcPts val="0"/>
              </a:spcAft>
            </a:pPr>
            <a:r>
              <a:rPr lang="ru-RU" dirty="0">
                <a:latin typeface="PT Astra Serif"/>
                <a:ea typeface="Times New Roman"/>
                <a:cs typeface="Times New Roman"/>
              </a:rPr>
              <a:t>а) избрания или назначения на государственную должность, за исключением случаев, установленных </a:t>
            </a:r>
            <a:r>
              <a:rPr lang="ru-RU" u="sng" dirty="0">
                <a:solidFill>
                  <a:srgbClr val="0000FF"/>
                </a:solidFill>
                <a:latin typeface="PT Astra Serif"/>
                <a:ea typeface="Times New Roman"/>
                <a:cs typeface="Times New Roman"/>
                <a:hlinkClick r:id="rId4"/>
              </a:rPr>
              <a:t>частью второй статьи 4</a:t>
            </a:r>
            <a:r>
              <a:rPr lang="ru-RU" dirty="0">
                <a:latin typeface="PT Astra Serif"/>
                <a:ea typeface="Times New Roman"/>
                <a:cs typeface="Times New Roman"/>
              </a:rPr>
              <a:t> Федерального конституционного закона от 6 ноября 2020 года N 4-ФКЗ "О Правительстве Российской Федерации" и </a:t>
            </a:r>
            <a:r>
              <a:rPr lang="ru-RU" u="sng" dirty="0">
                <a:solidFill>
                  <a:srgbClr val="0000FF"/>
                </a:solidFill>
                <a:latin typeface="PT Astra Serif"/>
                <a:ea typeface="Times New Roman"/>
                <a:cs typeface="Times New Roman"/>
                <a:hlinkClick r:id="rId5"/>
              </a:rPr>
              <a:t>частью девятой статьи 12</a:t>
            </a:r>
            <a:r>
              <a:rPr lang="ru-RU" dirty="0">
                <a:latin typeface="PT Astra Serif"/>
                <a:ea typeface="Times New Roman"/>
                <a:cs typeface="Times New Roman"/>
              </a:rPr>
              <a:t> Федерального закона от 22 декабря 2020 года N 437-ФЗ "О федеральной территории "Сириус"; </a:t>
            </a:r>
            <a:endParaRPr lang="ru-RU" sz="1600" dirty="0">
              <a:ea typeface="Calibri"/>
              <a:cs typeface="Times New Roman"/>
            </a:endParaRPr>
          </a:p>
          <a:p>
            <a:pPr indent="342900" algn="just">
              <a:lnSpc>
                <a:spcPct val="115000"/>
              </a:lnSpc>
              <a:spcAft>
                <a:spcPts val="0"/>
              </a:spcAft>
            </a:pPr>
            <a:r>
              <a:rPr lang="ru-RU" dirty="0">
                <a:latin typeface="PT Astra Serif"/>
                <a:ea typeface="Times New Roman"/>
                <a:cs typeface="Times New Roman"/>
              </a:rPr>
              <a:t>б) избрания на выборную должность в органе местного самоуправления; </a:t>
            </a:r>
            <a:endParaRPr lang="ru-RU" sz="1600" dirty="0">
              <a:ea typeface="Calibri"/>
              <a:cs typeface="Times New Roman"/>
            </a:endParaRPr>
          </a:p>
          <a:p>
            <a:pPr indent="342900" algn="just">
              <a:lnSpc>
                <a:spcPct val="115000"/>
              </a:lnSpc>
              <a:spcAft>
                <a:spcPts val="0"/>
              </a:spcAft>
            </a:pPr>
            <a:r>
              <a:rPr lang="ru-RU" dirty="0">
                <a:latin typeface="PT Astra Serif"/>
                <a:ea typeface="Times New Roman"/>
                <a:cs typeface="Times New Roman"/>
              </a:rPr>
              <a:t>в) избрания на оплачиваемую выборную должность в органе профессионального союза, в том числе в выборном органе первичной профсоюзной организации, созданной в государственном органе; </a:t>
            </a:r>
            <a:endParaRPr lang="ru-RU" sz="1600" dirty="0">
              <a:ea typeface="Calibri"/>
              <a:cs typeface="Times New Roman"/>
            </a:endParaRPr>
          </a:p>
        </p:txBody>
      </p:sp>
      <p:sp>
        <p:nvSpPr>
          <p:cNvPr id="14340" name="AutoShape 3"/>
          <p:cNvSpPr>
            <a:spLocks noChangeArrowheads="1"/>
          </p:cNvSpPr>
          <p:nvPr/>
        </p:nvSpPr>
        <p:spPr bwMode="auto">
          <a:xfrm>
            <a:off x="1106488" y="323850"/>
            <a:ext cx="7019925" cy="630238"/>
          </a:xfrm>
          <a:prstGeom prst="horizontalScroll">
            <a:avLst>
              <a:gd name="adj" fmla="val 12500"/>
            </a:avLst>
          </a:prstGeom>
          <a:gradFill rotWithShape="1">
            <a:gsLst>
              <a:gs pos="0">
                <a:srgbClr val="FFCCFF"/>
              </a:gs>
              <a:gs pos="100000">
                <a:srgbClr val="66FFFF"/>
              </a:gs>
            </a:gsLst>
            <a:lin ang="2700000" scaled="1"/>
          </a:gradFill>
          <a:ln w="9525">
            <a:solidFill>
              <a:srgbClr val="000000"/>
            </a:solidFill>
            <a:round/>
            <a:headEnd/>
            <a:tailEnd/>
          </a:ln>
        </p:spPr>
        <p:txBody>
          <a:bodyPr/>
          <a:lstStyle/>
          <a:p>
            <a:r>
              <a:rPr lang="ru-RU" b="1">
                <a:solidFill>
                  <a:srgbClr val="000000"/>
                </a:solidFill>
              </a:rPr>
              <a:t>Замещение должности</a:t>
            </a:r>
            <a:endParaRPr lang="ru-RU">
              <a:solidFill>
                <a:srgbClr val="000000"/>
              </a:solidFill>
            </a:endParaRPr>
          </a:p>
        </p:txBody>
      </p:sp>
      <p:sp>
        <p:nvSpPr>
          <p:cNvPr id="14341" name="AutoShape 4"/>
          <p:cNvSpPr>
            <a:spLocks noChangeArrowheads="1"/>
          </p:cNvSpPr>
          <p:nvPr/>
        </p:nvSpPr>
        <p:spPr bwMode="auto">
          <a:xfrm>
            <a:off x="2971800" y="1066800"/>
            <a:ext cx="3105150" cy="449263"/>
          </a:xfrm>
          <a:prstGeom prst="roundRect">
            <a:avLst>
              <a:gd name="adj" fmla="val 16667"/>
            </a:avLst>
          </a:prstGeom>
          <a:solidFill>
            <a:schemeClr val="accent1"/>
          </a:solidFill>
          <a:ln w="9525">
            <a:solidFill>
              <a:schemeClr val="tx1"/>
            </a:solidFill>
            <a:round/>
            <a:headEnd/>
            <a:tailEnd/>
          </a:ln>
        </p:spPr>
        <p:txBody>
          <a:bodyPr wrap="none" anchor="ctr"/>
          <a:lstStyle/>
          <a:p>
            <a:r>
              <a:rPr lang="ru-RU"/>
              <a:t>Запрещается</a:t>
            </a:r>
          </a:p>
        </p:txBody>
      </p:sp>
    </p:spTree>
    <p:extLst>
      <p:ext uri="{BB962C8B-B14F-4D97-AF65-F5344CB8AC3E}">
        <p14:creationId xmlns:p14="http://schemas.microsoft.com/office/powerpoint/2010/main" val="193645800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pPr>
              <a:defRPr/>
            </a:pPr>
            <a:fld id="{FAC69698-ED0C-433F-89D5-84882935F3B6}" type="slidenum">
              <a:rPr lang="ru-RU"/>
              <a:pPr>
                <a:defRPr/>
              </a:pPr>
              <a:t>31</a:t>
            </a:fld>
            <a:endParaRPr lang="ru-RU"/>
          </a:p>
        </p:txBody>
      </p:sp>
      <p:sp>
        <p:nvSpPr>
          <p:cNvPr id="16387" name="Rectangle 4"/>
          <p:cNvSpPr>
            <a:spLocks noChangeArrowheads="1"/>
          </p:cNvSpPr>
          <p:nvPr/>
        </p:nvSpPr>
        <p:spPr bwMode="auto">
          <a:xfrm>
            <a:off x="214282" y="1428736"/>
            <a:ext cx="8367743" cy="5135577"/>
          </a:xfrm>
          <a:prstGeom prst="rect">
            <a:avLst/>
          </a:prstGeom>
          <a:solidFill>
            <a:schemeClr val="tx2">
              <a:lumMod val="25000"/>
            </a:schemeClr>
          </a:solidFill>
          <a:ln w="9525">
            <a:solidFill>
              <a:schemeClr val="accent1"/>
            </a:solidFill>
            <a:miter lim="800000"/>
            <a:headEnd/>
            <a:tailEnd/>
          </a:ln>
        </p:spPr>
        <p:txBody>
          <a:bodyPr/>
          <a:lstStyle/>
          <a:p>
            <a:pPr lvl="0" indent="342900" algn="just">
              <a:lnSpc>
                <a:spcPct val="115000"/>
              </a:lnSpc>
            </a:pPr>
            <a:r>
              <a:rPr lang="ru-RU" dirty="0">
                <a:solidFill>
                  <a:prstClr val="white"/>
                </a:solidFill>
                <a:latin typeface="PT Astra Serif"/>
                <a:ea typeface="Times New Roman"/>
                <a:cs typeface="Times New Roman"/>
              </a:rPr>
              <a:t>3) участвовать в управлении коммерческой или некоммерческой организацией, за исключением следующих случаев: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а) участие на безвозмездной основе в управлении политической партией, органом профессионального союза, в том числе выборным органом первичной профсоюзной организации, созданной в государственном органе, участие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б) участие на безвозмездной основе в управлении некоммерческой организацией (кроме участия в управлении политической партией, органом профессионального союза, в том числе выборным органом первичной профсоюзной организации, созданной в государственном органе,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с разрешения представителя нанимателя, которое получено в порядке, установленном нормативным правовым актом государственного органа; </a:t>
            </a:r>
            <a:endParaRPr lang="ru-RU" sz="1600" dirty="0">
              <a:solidFill>
                <a:prstClr val="white"/>
              </a:solidFill>
              <a:ea typeface="Calibri"/>
              <a:cs typeface="Times New Roman"/>
            </a:endParaRPr>
          </a:p>
        </p:txBody>
      </p:sp>
      <p:sp>
        <p:nvSpPr>
          <p:cNvPr id="16388" name="AutoShape 5"/>
          <p:cNvSpPr>
            <a:spLocks noChangeArrowheads="1"/>
          </p:cNvSpPr>
          <p:nvPr/>
        </p:nvSpPr>
        <p:spPr bwMode="auto">
          <a:xfrm>
            <a:off x="1142976" y="142852"/>
            <a:ext cx="6254750" cy="763588"/>
          </a:xfrm>
          <a:prstGeom prst="horizontalScroll">
            <a:avLst>
              <a:gd name="adj" fmla="val 12500"/>
            </a:avLst>
          </a:prstGeom>
          <a:gradFill rotWithShape="1">
            <a:gsLst>
              <a:gs pos="0">
                <a:srgbClr val="03D4A8"/>
              </a:gs>
              <a:gs pos="25000">
                <a:srgbClr val="21D6E0"/>
              </a:gs>
              <a:gs pos="75000">
                <a:srgbClr val="0087E6"/>
              </a:gs>
              <a:gs pos="100000">
                <a:srgbClr val="005CBF"/>
              </a:gs>
            </a:gsLst>
            <a:path path="rect">
              <a:fillToRect r="100000" b="100000"/>
            </a:path>
          </a:gradFill>
          <a:ln w="9525">
            <a:solidFill>
              <a:srgbClr val="000000"/>
            </a:solidFill>
            <a:round/>
            <a:headEnd/>
            <a:tailEnd/>
          </a:ln>
        </p:spPr>
        <p:txBody>
          <a:bodyPr/>
          <a:lstStyle/>
          <a:p>
            <a:r>
              <a:rPr lang="ru-RU" b="1">
                <a:solidFill>
                  <a:srgbClr val="FFFF00"/>
                </a:solidFill>
              </a:rPr>
              <a:t>Получение доходов</a:t>
            </a:r>
            <a:endParaRPr lang="ru-RU">
              <a:solidFill>
                <a:srgbClr val="FFFF00"/>
              </a:solidFill>
            </a:endParaRPr>
          </a:p>
        </p:txBody>
      </p:sp>
      <p:sp>
        <p:nvSpPr>
          <p:cNvPr id="16389" name="AutoShape 6"/>
          <p:cNvSpPr>
            <a:spLocks noChangeArrowheads="1"/>
          </p:cNvSpPr>
          <p:nvPr/>
        </p:nvSpPr>
        <p:spPr bwMode="auto">
          <a:xfrm>
            <a:off x="2857488" y="928670"/>
            <a:ext cx="3105150" cy="449262"/>
          </a:xfrm>
          <a:prstGeom prst="roundRect">
            <a:avLst>
              <a:gd name="adj" fmla="val 16667"/>
            </a:avLst>
          </a:prstGeom>
          <a:solidFill>
            <a:schemeClr val="accent1"/>
          </a:solidFill>
          <a:ln w="9525">
            <a:solidFill>
              <a:schemeClr val="tx1"/>
            </a:solidFill>
            <a:round/>
            <a:headEnd/>
            <a:tailEnd/>
          </a:ln>
        </p:spPr>
        <p:txBody>
          <a:bodyPr wrap="none" anchor="ctr"/>
          <a:lstStyle/>
          <a:p>
            <a:r>
              <a:rPr lang="ru-RU" dirty="0"/>
              <a:t>Запрещается</a:t>
            </a:r>
          </a:p>
        </p:txBody>
      </p:sp>
    </p:spTree>
    <p:extLst>
      <p:ext uri="{BB962C8B-B14F-4D97-AF65-F5344CB8AC3E}">
        <p14:creationId xmlns:p14="http://schemas.microsoft.com/office/powerpoint/2010/main" val="31842839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25605101"/>
            <a:ext cx="7992888" cy="32584305"/>
          </a:xfrm>
          <a:prstGeom prst="rect">
            <a:avLst/>
          </a:prstGeom>
        </p:spPr>
        <p:txBody>
          <a:bodyPr wrap="square">
            <a:spAutoFit/>
          </a:bodyPr>
          <a:lstStyle/>
          <a:p>
            <a:pPr lvl="0" indent="342900" algn="just">
              <a:lnSpc>
                <a:spcPct val="115000"/>
              </a:lnSpc>
            </a:pPr>
            <a:r>
              <a:rPr lang="ru-RU" dirty="0">
                <a:solidFill>
                  <a:prstClr val="white"/>
                </a:solidFill>
                <a:latin typeface="PT Astra Serif"/>
                <a:ea typeface="Times New Roman"/>
                <a:cs typeface="Times New Roman"/>
              </a:rPr>
              <a:t>в) участие на безвозмездной основе в управлении коммерческой организацией, являющейся организацией государственной корпорации, государственной компании или публично-правовой компании, более 50 процентов акций (долей) которой находится в собственности государственной корпорации, государственной компании или публично-правовой компании, в качестве члена коллегиального органа управления этой организации в </a:t>
            </a:r>
            <a:r>
              <a:rPr lang="ru-RU" u="sng" dirty="0">
                <a:solidFill>
                  <a:srgbClr val="0000FF"/>
                </a:solidFill>
                <a:latin typeface="PT Astra Serif"/>
                <a:ea typeface="Times New Roman"/>
                <a:cs typeface="Times New Roman"/>
                <a:hlinkClick r:id="rId2"/>
              </a:rPr>
              <a:t>порядке</a:t>
            </a:r>
            <a:r>
              <a:rPr lang="ru-RU" dirty="0">
                <a:solidFill>
                  <a:prstClr val="white"/>
                </a:solidFill>
                <a:latin typeface="PT Astra Serif"/>
                <a:ea typeface="Times New Roman"/>
                <a:cs typeface="Times New Roman"/>
              </a:rPr>
              <a:t>, установленном нормативными правовыми актами Правительства Российской Федерации или нормативными правовыми актами субъекта Российской Федерации, определяющими порядок такого участия, если федеральными конституционными законами или федеральными законами не установлено иное;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г) вхождение на безвозмездной основе в состав коллегиального органа коммерческой или некоммерческой организации на основании акта Президента Российской Федерации или Правительства Российской Федерации;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д) представление на безвозмездной основе интересов Российской Федерации или субъекта Российской Федерации в органах управления и ревизионной комиссии организации, учредителем (акционером, участником) которой является Российская Федерация или субъект Российской Федерации, в соответствии с нормативными правовыми актами Правительства Российской Федерации или нормативными правовыми актами субъекта Российской Федерации, определяющими порядок осуществления от имени Российской Федерации или субъекта Российской Федерации полномочий учредителя организации либо порядок управления находящимися в федеральной собственности или собственности субъекта Российской Федерации акциями (долями в уставном капитале);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е) иные случаи, предусмотренные международными договорами Российской Федерации или федеральными законами; </a:t>
            </a:r>
            <a:r>
              <a:rPr lang="ru-RU" dirty="0">
                <a:solidFill>
                  <a:srgbClr val="000000"/>
                </a:solidFill>
                <a:latin typeface="PT Astra Serif"/>
                <a:ea typeface="Times New Roman"/>
                <a:cs typeface="Times New Roman"/>
              </a:rPr>
              <a:t>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3.1) заниматься предпринимательской деятельностью лично или через доверенных лиц;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4) приобретать в случаях, установленных федеральным законом, ценные бумаги, по которым может быть получен доход;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5) быть поверенным или представителем по делам третьих лиц в государственном органе, в котором он замещает должность гражданской службы, если иное не предусмотрено настоящим Федеральным </a:t>
            </a:r>
            <a:r>
              <a:rPr lang="ru-RU" u="sng" dirty="0">
                <a:solidFill>
                  <a:srgbClr val="0000FF"/>
                </a:solidFill>
                <a:latin typeface="PT Astra Serif"/>
                <a:ea typeface="Times New Roman"/>
                <a:cs typeface="Times New Roman"/>
                <a:hlinkClick r:id="rId3"/>
              </a:rPr>
              <a:t>законом</a:t>
            </a:r>
            <a:r>
              <a:rPr lang="ru-RU" dirty="0">
                <a:solidFill>
                  <a:prstClr val="white"/>
                </a:solidFill>
                <a:latin typeface="PT Astra Serif"/>
                <a:ea typeface="Times New Roman"/>
                <a:cs typeface="Times New Roman"/>
              </a:rPr>
              <a:t> и другими федеральными законами;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6) получать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Подарки, полученные гражданским служащим в связи с протокольными мероприятиями, со служебными командировками и с другими официальными мероприятиями, признаются соответственно федеральной собственностью и собственностью субъекта Российской Федерации и передаются гражданским служащим по акту в государственный орган, в котором он замещает должность гражданской службы, за исключением случаев, установленных Гражданским </a:t>
            </a:r>
            <a:r>
              <a:rPr lang="ru-RU" u="sng" dirty="0">
                <a:solidFill>
                  <a:srgbClr val="0000FF"/>
                </a:solidFill>
                <a:latin typeface="PT Astra Serif"/>
                <a:ea typeface="Times New Roman"/>
                <a:cs typeface="Times New Roman"/>
                <a:hlinkClick r:id="rId4"/>
              </a:rPr>
              <a:t>кодексом</a:t>
            </a:r>
            <a:r>
              <a:rPr lang="ru-RU" dirty="0">
                <a:solidFill>
                  <a:prstClr val="white"/>
                </a:solidFill>
                <a:latin typeface="PT Astra Serif"/>
                <a:ea typeface="Times New Roman"/>
                <a:cs typeface="Times New Roman"/>
              </a:rPr>
              <a:t> Российской Федерации. Гражданский служащий, сдавший подарок, полученный им в связи с протокольным мероприятием, служебной командировкой или другим официальным мероприятием, может его выкупить в порядке, устанавливаемом нормативными правовыми актами Российской Федерации;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7) выезжать в связи с исполнением должностных обязанностей за пределы территории Российской Федерации за счет средств физических и юридических лиц, за исключением служебных командировок, осуществляемых в соответствии с законодательством Российской Федерации, по договоренности государственных органов Российской Федерации, государственных органов субъектов Российской Федерации или муниципальных органов с государственными или муниципальными органами иностранных государств, международными или иностранными организациями;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8) использовать в целях, не связанных с исполнением должностных обязанностей, средства материально-технического и иного обеспечения, другое государственное имущество, а также передавать их другим лицам;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9) разглашать или использовать в целях, не связанных с гражданской службой, </a:t>
            </a:r>
            <a:r>
              <a:rPr lang="ru-RU" u="sng" dirty="0">
                <a:solidFill>
                  <a:srgbClr val="0000FF"/>
                </a:solidFill>
                <a:latin typeface="PT Astra Serif"/>
                <a:ea typeface="Times New Roman"/>
                <a:cs typeface="Times New Roman"/>
                <a:hlinkClick r:id="rId5"/>
              </a:rPr>
              <a:t>сведения</a:t>
            </a:r>
            <a:r>
              <a:rPr lang="ru-RU" dirty="0">
                <a:solidFill>
                  <a:prstClr val="white"/>
                </a:solidFill>
                <a:latin typeface="PT Astra Serif"/>
                <a:ea typeface="Times New Roman"/>
                <a:cs typeface="Times New Roman"/>
              </a:rPr>
              <a:t>, отнесенные в соответствии с федеральным законом к сведениям конфиденциального характера, или служебную информацию, ставшие ему известными в связи с исполнением должностных обязанностей;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10) допускать публичные высказывания, суждения и оценки, в том числе в средствах массовой информации, в отношении деятельности государственных органов, их руководителей, включая решения вышестоящего государственного органа либо государственного органа, в котором гражданский служащий замещает должность гражданской службы, если это не входит в его должностные обязанности;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11) принимать без письменного разрешения представителя нанимателя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12) использовать преимущества должностного положения для предвыборной агитации, а также для агитации по вопросам референдума;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13) использовать должностные полномочия в интересах политических партий, других общественных объединений, религиозных объединений и иных организаций, а также публично выражать отношение к указанным объединениям и организациям в качестве гражданского служащего, если это не входит в его должностные обязанности;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14) создавать в государственных органах структуры политических партий, других общественных объединений (за исключением профессиональных союзов, ветеранских и иных органов общественной самодеятельности) и религиозных объединений или способствовать созданию указанных структур;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15) прекращать исполнение должностных обязанностей в целях урегулирования служебного спора;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16)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 </a:t>
            </a:r>
            <a:endParaRPr lang="ru-RU" sz="1600" dirty="0">
              <a:solidFill>
                <a:prstClr val="white"/>
              </a:solidFill>
              <a:ea typeface="Calibri"/>
              <a:cs typeface="Times New Roman"/>
            </a:endParaRPr>
          </a:p>
          <a:p>
            <a:pPr lvl="0" indent="342900" algn="just">
              <a:lnSpc>
                <a:spcPct val="115000"/>
              </a:lnSpc>
            </a:pPr>
            <a:r>
              <a:rPr lang="ru-RU" dirty="0">
                <a:solidFill>
                  <a:prstClr val="white"/>
                </a:solidFill>
                <a:latin typeface="PT Astra Serif"/>
                <a:ea typeface="Times New Roman"/>
                <a:cs typeface="Times New Roman"/>
              </a:rPr>
              <a:t>17) заниматься без письменного разрешения представителя нанимателя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 </a:t>
            </a:r>
            <a:endParaRPr lang="ru-RU" sz="1600" dirty="0">
              <a:solidFill>
                <a:prstClr val="white"/>
              </a:solidFill>
              <a:ea typeface="Calibri"/>
              <a:cs typeface="Times New Roman"/>
            </a:endParaRPr>
          </a:p>
        </p:txBody>
      </p:sp>
    </p:spTree>
    <p:extLst>
      <p:ext uri="{BB962C8B-B14F-4D97-AF65-F5344CB8AC3E}">
        <p14:creationId xmlns:p14="http://schemas.microsoft.com/office/powerpoint/2010/main" val="3906126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1360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222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Статья 10 Федерального закона от 25.12.2008 № 273-ФЗ «О противодействии коррупции» </a:t>
            </a:r>
            <a:endParaRPr lang="ru-RU" sz="3600" dirty="0"/>
          </a:p>
        </p:txBody>
      </p:sp>
      <p:sp>
        <p:nvSpPr>
          <p:cNvPr id="3" name="Содержимое 2"/>
          <p:cNvSpPr>
            <a:spLocks noGrp="1"/>
          </p:cNvSpPr>
          <p:nvPr>
            <p:ph idx="1"/>
          </p:nvPr>
        </p:nvSpPr>
        <p:spPr/>
        <p:txBody>
          <a:bodyPr>
            <a:normAutofit/>
          </a:bodyPr>
          <a:lstStyle/>
          <a:p>
            <a:r>
              <a:rPr lang="ru-RU" b="1" dirty="0" smtClean="0"/>
              <a:t>1. Под конфликтом интересов в настоящем Федеральном законе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br>
              <a:rPr lang="ru-RU" b="1" dirty="0" smtClean="0"/>
            </a:br>
            <a:r>
              <a:rPr lang="ru-RU" b="1" smtClean="0"/>
              <a:t/>
            </a:r>
            <a:br>
              <a:rPr lang="ru-RU" b="1"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785794"/>
            <a:ext cx="7715304" cy="3970318"/>
          </a:xfrm>
          <a:prstGeom prst="rect">
            <a:avLst/>
          </a:prstGeom>
        </p:spPr>
        <p:txBody>
          <a:bodyPr wrap="square">
            <a:spAutoFit/>
          </a:bodyPr>
          <a:lstStyle/>
          <a:p>
            <a:r>
              <a:rPr lang="ru-RU" b="1" dirty="0" smtClean="0"/>
              <a:t>Под личной заинтересованностью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a:t>
            </a:r>
            <a:r>
              <a:rPr lang="ru-RU" b="1" dirty="0" smtClean="0">
                <a:solidFill>
                  <a:srgbClr val="FFC000"/>
                </a:solidFill>
              </a:rPr>
              <a:t>КАКИХ-ЛИБО ВЫГОД (ПРЕИМУЩЕСТВ) </a:t>
            </a:r>
            <a:r>
              <a:rPr lang="ru-RU" b="1" dirty="0" smtClean="0"/>
              <a:t>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состоящие с ним в близком родстве или свойстве, связаны имущественными, корпоративными или иными близкими отношениями</a:t>
            </a:r>
            <a:br>
              <a:rPr lang="ru-RU" b="1" dirty="0" smtClean="0"/>
            </a:br>
            <a:r>
              <a:rPr lang="ru-RU" b="1" dirty="0" smtClean="0"/>
              <a:t/>
            </a:r>
            <a:br>
              <a:rPr lang="ru-RU" b="1"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FFFF00"/>
                </a:solidFill>
              </a:rPr>
              <a:t>Причины возникновения конфликта интересов</a:t>
            </a:r>
            <a:endParaRPr lang="ru-RU" dirty="0">
              <a:solidFill>
                <a:srgbClr val="FFFF00"/>
              </a:solidFill>
            </a:endParaRPr>
          </a:p>
        </p:txBody>
      </p:sp>
      <p:sp>
        <p:nvSpPr>
          <p:cNvPr id="3" name="Содержимое 2"/>
          <p:cNvSpPr>
            <a:spLocks noGrp="1"/>
          </p:cNvSpPr>
          <p:nvPr>
            <p:ph idx="1"/>
          </p:nvPr>
        </p:nvSpPr>
        <p:spPr/>
        <p:txBody>
          <a:bodyPr>
            <a:normAutofit/>
          </a:bodyPr>
          <a:lstStyle/>
          <a:p>
            <a:r>
              <a:rPr lang="ru-RU" dirty="0" smtClean="0"/>
              <a:t>нарушение основных требований к служебному поведению гражданских служащих;</a:t>
            </a:r>
          </a:p>
          <a:p>
            <a:r>
              <a:rPr lang="ru-RU" dirty="0" smtClean="0"/>
              <a:t>невыполнение обязанностей гражданского служащего;</a:t>
            </a:r>
          </a:p>
          <a:p>
            <a:r>
              <a:rPr lang="ru-RU" dirty="0" smtClean="0"/>
              <a:t>несоблюдение при их исполнении прав и законных интересов граждан, организаций, общества и государства;</a:t>
            </a:r>
          </a:p>
          <a:p>
            <a:r>
              <a:rPr lang="ru-RU" dirty="0" smtClean="0"/>
              <a:t>несоблюдение норм действующего законодательства;</a:t>
            </a:r>
          </a:p>
          <a:p>
            <a:r>
              <a:rPr lang="ru-RU" dirty="0" smtClean="0"/>
              <a:t>нарушение ограничений и запретов, связанных с гражданской службой, в том числе установленных Законом о противодействии коррупции и др.</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351692" y="457200"/>
            <a:ext cx="8311662" cy="1435100"/>
          </a:xfrm>
        </p:spPr>
        <p:txBody>
          <a:bodyPr>
            <a:normAutofit fontScale="90000"/>
          </a:bodyPr>
          <a:lstStyle/>
          <a:p>
            <a:r>
              <a:rPr lang="en-US" sz="2400" smtClean="0">
                <a:solidFill>
                  <a:srgbClr val="FFFF00"/>
                </a:solidFill>
              </a:rPr>
              <a:t/>
            </a:r>
            <a:br>
              <a:rPr lang="en-US" sz="2400" smtClean="0">
                <a:solidFill>
                  <a:srgbClr val="FFFF00"/>
                </a:solidFill>
              </a:rPr>
            </a:br>
            <a:r>
              <a:rPr lang="en-US" sz="2400" smtClean="0">
                <a:solidFill>
                  <a:srgbClr val="FFFF00"/>
                </a:solidFill>
              </a:rPr>
              <a:t/>
            </a:r>
            <a:br>
              <a:rPr lang="en-US" sz="2400" smtClean="0">
                <a:solidFill>
                  <a:srgbClr val="FFFF00"/>
                </a:solidFill>
              </a:rPr>
            </a:br>
            <a:r>
              <a:rPr lang="en-US" sz="2400" smtClean="0">
                <a:solidFill>
                  <a:srgbClr val="FFFF00"/>
                </a:solidFill>
              </a:rPr>
              <a:t/>
            </a:r>
            <a:br>
              <a:rPr lang="en-US" sz="2400" smtClean="0">
                <a:solidFill>
                  <a:srgbClr val="FFFF00"/>
                </a:solidFill>
              </a:rPr>
            </a:br>
            <a:r>
              <a:rPr lang="en-US" sz="2400" smtClean="0">
                <a:solidFill>
                  <a:srgbClr val="FFFF00"/>
                </a:solidFill>
              </a:rPr>
              <a:t/>
            </a:r>
            <a:br>
              <a:rPr lang="en-US" sz="2400" smtClean="0">
                <a:solidFill>
                  <a:srgbClr val="FFFF00"/>
                </a:solidFill>
              </a:rPr>
            </a:br>
            <a:r>
              <a:rPr lang="ru-RU" sz="2400" smtClean="0">
                <a:solidFill>
                  <a:srgbClr val="FFFF00"/>
                </a:solidFill>
              </a:rPr>
              <a:t>можно выделить ряд ключевых "областей регулирования", в которых возникновение конфликта интересов является наиболее вероятным:</a:t>
            </a:r>
            <a:r>
              <a:rPr lang="ru-RU" smtClean="0"/>
              <a:t/>
            </a:r>
            <a:br>
              <a:rPr lang="ru-RU" smtClean="0"/>
            </a:br>
            <a:endParaRPr lang="ru-RU" smtClean="0"/>
          </a:p>
        </p:txBody>
      </p:sp>
      <p:sp>
        <p:nvSpPr>
          <p:cNvPr id="12291" name="Содержимое 2"/>
          <p:cNvSpPr>
            <a:spLocks noGrp="1"/>
          </p:cNvSpPr>
          <p:nvPr>
            <p:ph idx="1"/>
          </p:nvPr>
        </p:nvSpPr>
        <p:spPr/>
        <p:txBody>
          <a:bodyPr>
            <a:normAutofit/>
          </a:bodyPr>
          <a:lstStyle/>
          <a:p>
            <a:r>
              <a:rPr lang="ru-RU" sz="1800" smtClean="0"/>
              <a:t>выполнение отдельных функций государственного управления в отношении родственников и/или иных лиц, с которыми связана личная заинтересованность государственного служащего;</a:t>
            </a:r>
          </a:p>
          <a:p>
            <a:r>
              <a:rPr lang="ru-RU" sz="1800" smtClean="0"/>
              <a:t>выполнение иной оплачиваемой работы;</a:t>
            </a:r>
          </a:p>
          <a:p>
            <a:r>
              <a:rPr lang="ru-RU" sz="1800" smtClean="0"/>
              <a:t>владение ценными бумагами, банковскими вкладами;</a:t>
            </a:r>
          </a:p>
          <a:p>
            <a:r>
              <a:rPr lang="ru-RU" sz="1800" smtClean="0"/>
              <a:t>получение подарков и услуг;</a:t>
            </a:r>
          </a:p>
          <a:p>
            <a:r>
              <a:rPr lang="ru-RU" sz="1800" smtClean="0"/>
              <a:t>имущественные обязательства и судебные разбирательства;</a:t>
            </a:r>
          </a:p>
          <a:p>
            <a:r>
              <a:rPr lang="ru-RU" sz="1800" smtClean="0"/>
              <a:t>взаимодействие с бывшим работодателем и трудоустройство после увольнения с государственной службы;</a:t>
            </a:r>
          </a:p>
          <a:p>
            <a:r>
              <a:rPr lang="ru-RU" sz="1800" smtClean="0"/>
              <a:t>явное нарушение установленных запретов (например, использование служебной информации, получение наград, почетных и специальных званий (за исключением научных) от иностранных государств и др.).</a:t>
            </a:r>
          </a:p>
          <a:p>
            <a:endParaRPr lang="ru-RU" smtClean="0"/>
          </a:p>
        </p:txBody>
      </p:sp>
      <p:sp>
        <p:nvSpPr>
          <p:cNvPr id="4" name="Номер слайда 3"/>
          <p:cNvSpPr>
            <a:spLocks noGrp="1"/>
          </p:cNvSpPr>
          <p:nvPr>
            <p:ph type="sldNum" sz="quarter" idx="12"/>
          </p:nvPr>
        </p:nvSpPr>
        <p:spPr/>
        <p:txBody>
          <a:bodyPr/>
          <a:lstStyle/>
          <a:p>
            <a:pPr>
              <a:defRPr/>
            </a:pPr>
            <a:fld id="{649CB333-8637-4D83-8080-222C7E8912D3}"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endParaRPr lang="ru-RU" dirty="0" smtClean="0"/>
          </a:p>
          <a:p>
            <a:pPr algn="just">
              <a:buNone/>
            </a:pPr>
            <a:r>
              <a:rPr lang="ru-RU" dirty="0"/>
              <a:t>	</a:t>
            </a:r>
            <a:r>
              <a:rPr lang="ru-RU" dirty="0" smtClean="0"/>
              <a:t>	ПАМЯТКА </a:t>
            </a:r>
            <a:r>
              <a:rPr lang="ru-RU" dirty="0"/>
              <a:t>ПО ТИПОВЫМ СИТУАЦИЯМ КОНФЛИКТА ИНТЕРЕСОВ И ПОРЯДКЕ ИХ УРЕГУЛИРОВАНИЯ</a:t>
            </a:r>
            <a:r>
              <a:rPr lang="ru-RU" dirty="0" smtClean="0"/>
              <a:t/>
            </a:r>
            <a:br>
              <a:rPr lang="ru-RU" dirty="0" smtClean="0"/>
            </a:br>
            <a:r>
              <a:rPr lang="en-US" dirty="0">
                <a:hlinkClick r:id="rId2"/>
              </a:rPr>
              <a:t>https://</a:t>
            </a:r>
            <a:r>
              <a:rPr lang="en-US" dirty="0" smtClean="0">
                <a:hlinkClick r:id="rId2"/>
              </a:rPr>
              <a:t>sobes73.ru/assets/files/anticorruption/pamyatka_konfl_22.pdf</a:t>
            </a:r>
            <a:r>
              <a:rPr lang="ru-RU" dirty="0" smtClean="0"/>
              <a:t>  разработанная Управлением </a:t>
            </a:r>
            <a:r>
              <a:rPr lang="ru-RU" dirty="0"/>
              <a:t>по реализации единой государственной политики в области противодействия коррупции, профилактики коррупционных и иных правонарушений администрации Губернатора Ульяновской области</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gray">
          <a:xfrm>
            <a:off x="250825" y="836613"/>
            <a:ext cx="4537075" cy="71437"/>
          </a:xfrm>
          <a:prstGeom prst="rect">
            <a:avLst/>
          </a:prstGeom>
          <a:gradFill rotWithShape="1">
            <a:gsLst>
              <a:gs pos="0">
                <a:srgbClr val="0033CC"/>
              </a:gs>
              <a:gs pos="100000">
                <a:schemeClr val="folHlink"/>
              </a:gs>
            </a:gsLst>
            <a:lin ang="5400000" scaled="1"/>
          </a:gradFill>
          <a:ln w="9525">
            <a:noFill/>
            <a:miter lim="800000"/>
            <a:headEnd/>
            <a:tailEnd/>
          </a:ln>
        </p:spPr>
        <p:txBody>
          <a:bodyPr wrap="none" anchor="ctr"/>
          <a:lstStyle/>
          <a:p>
            <a:pPr algn="ctr" eaLnBrk="1" hangingPunct="1"/>
            <a:endParaRPr kumimoji="1" lang="en-US" sz="2400">
              <a:latin typeface="Tahoma" pitchFamily="34" charset="0"/>
            </a:endParaRPr>
          </a:p>
        </p:txBody>
      </p:sp>
      <p:sp>
        <p:nvSpPr>
          <p:cNvPr id="13315" name="Rectangle 48"/>
          <p:cNvSpPr>
            <a:spLocks noChangeArrowheads="1"/>
          </p:cNvSpPr>
          <p:nvPr/>
        </p:nvSpPr>
        <p:spPr bwMode="auto">
          <a:xfrm>
            <a:off x="838200" y="4786313"/>
            <a:ext cx="184150" cy="534987"/>
          </a:xfrm>
          <a:prstGeom prst="rect">
            <a:avLst/>
          </a:prstGeom>
          <a:noFill/>
          <a:ln w="9525">
            <a:noFill/>
            <a:miter lim="800000"/>
            <a:headEnd/>
            <a:tailEnd/>
          </a:ln>
        </p:spPr>
        <p:txBody>
          <a:bodyPr wrap="none" anchor="ctr">
            <a:spAutoFit/>
          </a:bodyPr>
          <a:lstStyle/>
          <a:p>
            <a:pPr eaLnBrk="1" hangingPunct="1"/>
            <a:r>
              <a:rPr lang="ru-RU" sz="1100"/>
              <a:t/>
            </a:r>
            <a:br>
              <a:rPr lang="ru-RU" sz="1100"/>
            </a:br>
            <a:endParaRPr lang="ru-RU"/>
          </a:p>
        </p:txBody>
      </p:sp>
      <p:sp>
        <p:nvSpPr>
          <p:cNvPr id="13316" name="Text Box 49"/>
          <p:cNvSpPr txBox="1">
            <a:spLocks noChangeArrowheads="1"/>
          </p:cNvSpPr>
          <p:nvPr/>
        </p:nvSpPr>
        <p:spPr bwMode="auto">
          <a:xfrm>
            <a:off x="468313" y="1412875"/>
            <a:ext cx="184150" cy="366713"/>
          </a:xfrm>
          <a:prstGeom prst="rect">
            <a:avLst/>
          </a:prstGeom>
          <a:noFill/>
          <a:ln w="9525">
            <a:noFill/>
            <a:miter lim="800000"/>
            <a:headEnd/>
            <a:tailEnd/>
          </a:ln>
        </p:spPr>
        <p:txBody>
          <a:bodyPr wrap="none">
            <a:spAutoFit/>
          </a:bodyPr>
          <a:lstStyle/>
          <a:p>
            <a:pPr eaLnBrk="1" hangingPunct="1"/>
            <a:endParaRPr lang="en-US"/>
          </a:p>
        </p:txBody>
      </p:sp>
      <p:sp>
        <p:nvSpPr>
          <p:cNvPr id="14" name="Text Box 3"/>
          <p:cNvSpPr txBox="1">
            <a:spLocks noChangeArrowheads="1"/>
          </p:cNvSpPr>
          <p:nvPr/>
        </p:nvSpPr>
        <p:spPr bwMode="auto">
          <a:xfrm>
            <a:off x="214313" y="195263"/>
            <a:ext cx="8678862" cy="461665"/>
          </a:xfrm>
          <a:prstGeom prst="rect">
            <a:avLst/>
          </a:prstGeom>
          <a:noFill/>
          <a:ln w="9525">
            <a:noFill/>
            <a:miter lim="800000"/>
            <a:headEnd/>
            <a:tailEnd/>
          </a:ln>
          <a:effectLst/>
        </p:spPr>
        <p:txBody>
          <a:bodyPr>
            <a:spAutoFit/>
          </a:bodyPr>
          <a:lstStyle/>
          <a:p>
            <a:pPr>
              <a:defRPr/>
            </a:pPr>
            <a:r>
              <a:rPr lang="ru-RU" sz="2400" b="1" dirty="0" smtClean="0">
                <a:solidFill>
                  <a:srgbClr val="FFFF00"/>
                </a:solidFill>
                <a:effectLst>
                  <a:outerShdw blurRad="38100" dist="38100" dir="2700000" algn="tl">
                    <a:srgbClr val="C0C0C0"/>
                  </a:outerShdw>
                </a:effectLst>
              </a:rPr>
              <a:t>Основные </a:t>
            </a:r>
            <a:r>
              <a:rPr lang="ru-RU" sz="2400" b="1" dirty="0">
                <a:solidFill>
                  <a:srgbClr val="FFFF00"/>
                </a:solidFill>
                <a:effectLst>
                  <a:outerShdw blurRad="38100" dist="38100" dir="2700000" algn="tl">
                    <a:srgbClr val="C0C0C0"/>
                  </a:outerShdw>
                </a:effectLst>
              </a:rPr>
              <a:t>сферы </a:t>
            </a:r>
            <a:r>
              <a:rPr lang="ru-RU" sz="2400" b="1" dirty="0" smtClean="0">
                <a:solidFill>
                  <a:srgbClr val="FFFF00"/>
                </a:solidFill>
                <a:effectLst>
                  <a:outerShdw blurRad="38100" dist="38100" dir="2700000" algn="tl">
                    <a:srgbClr val="C0C0C0"/>
                  </a:outerShdw>
                </a:effectLst>
              </a:rPr>
              <a:t>возникновения конфликта интересов</a:t>
            </a:r>
            <a:endParaRPr lang="ru-RU" sz="2400" b="1" dirty="0">
              <a:solidFill>
                <a:srgbClr val="FFFF00"/>
              </a:solidFill>
              <a:effectLst>
                <a:outerShdw blurRad="38100" dist="38100" dir="2700000" algn="tl">
                  <a:srgbClr val="C0C0C0"/>
                </a:outerShdw>
              </a:effectLst>
            </a:endParaRPr>
          </a:p>
        </p:txBody>
      </p:sp>
      <p:graphicFrame>
        <p:nvGraphicFramePr>
          <p:cNvPr id="12" name="Table 11"/>
          <p:cNvGraphicFramePr>
            <a:graphicFrameLocks noGrp="1"/>
          </p:cNvGraphicFramePr>
          <p:nvPr/>
        </p:nvGraphicFramePr>
        <p:xfrm>
          <a:off x="323850" y="1125538"/>
          <a:ext cx="8820150" cy="5518172"/>
        </p:xfrm>
        <a:graphic>
          <a:graphicData uri="http://schemas.openxmlformats.org/drawingml/2006/table">
            <a:tbl>
              <a:tblPr/>
              <a:tblGrid>
                <a:gridCol w="2263498">
                  <a:extLst>
                    <a:ext uri="{9D8B030D-6E8A-4147-A177-3AD203B41FA5}">
                      <a16:colId xmlns:a16="http://schemas.microsoft.com/office/drawing/2014/main" xmlns="" val="20000"/>
                    </a:ext>
                  </a:extLst>
                </a:gridCol>
                <a:gridCol w="6556652">
                  <a:extLst>
                    <a:ext uri="{9D8B030D-6E8A-4147-A177-3AD203B41FA5}">
                      <a16:colId xmlns:a16="http://schemas.microsoft.com/office/drawing/2014/main" xmlns="" val="20001"/>
                    </a:ext>
                  </a:extLst>
                </a:gridCol>
              </a:tblGrid>
              <a:tr h="5518172">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0" i="0" u="none" strike="noStrike" cap="none" normalizeH="0" baseline="0" dirty="0" smtClean="0">
                          <a:ln>
                            <a:noFill/>
                          </a:ln>
                          <a:solidFill>
                            <a:srgbClr val="FFFF00"/>
                          </a:solidFill>
                          <a:effectLst/>
                          <a:latin typeface="Arial" charset="0"/>
                          <a:cs typeface="Times New Roman" pitchFamily="18" charset="0"/>
                        </a:rPr>
                        <a:t>1. ВЫПОЛНЕНИЕ ИНОЙ ОПЛАЧИВАЕМОЙ РАБОТЫ</a:t>
                      </a:r>
                      <a:endParaRPr kumimoji="0" lang="en-US" sz="1800" b="1" i="0" u="none" strike="noStrike" cap="none" normalizeH="0" baseline="0" dirty="0" smtClean="0">
                        <a:ln>
                          <a:noFill/>
                        </a:ln>
                        <a:solidFill>
                          <a:srgbClr val="FFFF00"/>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lang="ru-RU" sz="1800" i="0" kern="1200" dirty="0" smtClean="0">
                          <a:solidFill>
                            <a:schemeClr val="tx1"/>
                          </a:solidFill>
                          <a:latin typeface="+mn-lt"/>
                          <a:ea typeface="+mn-ea"/>
                          <a:cs typeface="+mn-cs"/>
                        </a:rPr>
                        <a:t>Государственный служащий</a:t>
                      </a:r>
                      <a:r>
                        <a:rPr lang="ru-RU" sz="1800" i="0" kern="1200" baseline="0" dirty="0" smtClean="0">
                          <a:solidFill>
                            <a:schemeClr val="tx1"/>
                          </a:solidFill>
                          <a:latin typeface="+mn-lt"/>
                          <a:ea typeface="+mn-ea"/>
                          <a:cs typeface="+mn-cs"/>
                        </a:rPr>
                        <a:t> или </a:t>
                      </a:r>
                      <a:r>
                        <a:rPr lang="ru-RU" sz="1800" i="0" kern="1200" dirty="0" smtClean="0">
                          <a:solidFill>
                            <a:schemeClr val="tx1"/>
                          </a:solidFill>
                          <a:latin typeface="+mn-lt"/>
                          <a:ea typeface="+mn-ea"/>
                          <a:cs typeface="+mn-cs"/>
                        </a:rPr>
                        <a:t>его родственники выполняют или собираются выполнять оплачиваемую работу на условиях трудового или гражданско-правового договора в организации, в отношении которой государственный служащий осуществляет отдельные функции государственного управления.</a:t>
                      </a:r>
                    </a:p>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lang="ru-RU" sz="1800" b="0" i="0" kern="1200" dirty="0" smtClean="0">
                          <a:solidFill>
                            <a:schemeClr val="tx1"/>
                          </a:solidFill>
                          <a:latin typeface="+mn-lt"/>
                          <a:ea typeface="+mn-ea"/>
                          <a:cs typeface="+mn-cs"/>
                        </a:rPr>
                        <a:t>Государственный служащий</a:t>
                      </a:r>
                      <a:r>
                        <a:rPr lang="ru-RU" sz="1800" b="0" i="0" kern="1200" baseline="0" dirty="0" smtClean="0">
                          <a:solidFill>
                            <a:schemeClr val="tx1"/>
                          </a:solidFill>
                          <a:latin typeface="+mn-lt"/>
                          <a:ea typeface="+mn-ea"/>
                          <a:cs typeface="+mn-cs"/>
                        </a:rPr>
                        <a:t> или </a:t>
                      </a:r>
                      <a:r>
                        <a:rPr lang="ru-RU" sz="1800" b="0" i="0" kern="1200" dirty="0" smtClean="0">
                          <a:solidFill>
                            <a:schemeClr val="tx1"/>
                          </a:solidFill>
                          <a:latin typeface="+mn-lt"/>
                          <a:ea typeface="+mn-ea"/>
                          <a:cs typeface="+mn-cs"/>
                        </a:rPr>
                        <a:t>его родственники выполняет оплачиваемую работу в организации, которая является материнской, дочерней или иным образом аффилированной с той организацией, в отношении которой государственный служащий осуществляет отдельные функции государственного управления.</a:t>
                      </a:r>
                      <a:endParaRPr kumimoji="0" lang="en-US" sz="1800" b="0" i="0" u="none" strike="noStrike" cap="none" normalizeH="0" baseline="0" dirty="0" smtClean="0">
                        <a:ln>
                          <a:noFill/>
                        </a:ln>
                        <a:solidFill>
                          <a:schemeClr val="tx1"/>
                        </a:solidFill>
                        <a:effectLst/>
                        <a:latin typeface="Arial" charset="0"/>
                        <a:cs typeface="Times New Roman" pitchFamily="18" charset="0"/>
                      </a:endParaRPr>
                    </a:p>
                    <a:p>
                      <a:pPr marL="342900" marR="0" lvl="0" indent="-342900" algn="just" defTabSz="914400" rtl="0" eaLnBrk="1" fontAlgn="base" latinLnBrk="0" hangingPunct="1">
                        <a:lnSpc>
                          <a:spcPct val="100000"/>
                        </a:lnSpc>
                        <a:spcBef>
                          <a:spcPct val="0"/>
                        </a:spcBef>
                        <a:spcAft>
                          <a:spcPts val="1000"/>
                        </a:spcAft>
                        <a:buClrTx/>
                        <a:buSzTx/>
                        <a:buFont typeface="Symbol" pitchFamily="18" charset="2"/>
                        <a:buChar char=""/>
                        <a:tabLst/>
                      </a:pPr>
                      <a:r>
                        <a:rPr lang="ru-RU" sz="1800" i="0" kern="1200" dirty="0" smtClean="0">
                          <a:solidFill>
                            <a:schemeClr val="tx1"/>
                          </a:solidFill>
                          <a:latin typeface="+mn-lt"/>
                          <a:ea typeface="+mn-ea"/>
                          <a:cs typeface="+mn-cs"/>
                        </a:rPr>
                        <a:t>Государственный служащий</a:t>
                      </a:r>
                      <a:r>
                        <a:rPr lang="ru-RU" sz="1800" i="0" kern="1200" baseline="0" dirty="0" smtClean="0">
                          <a:solidFill>
                            <a:schemeClr val="tx1"/>
                          </a:solidFill>
                          <a:latin typeface="+mn-lt"/>
                          <a:ea typeface="+mn-ea"/>
                          <a:cs typeface="+mn-cs"/>
                        </a:rPr>
                        <a:t> или </a:t>
                      </a:r>
                      <a:r>
                        <a:rPr lang="ru-RU" sz="1800" i="0" kern="1200" dirty="0" smtClean="0">
                          <a:solidFill>
                            <a:schemeClr val="tx1"/>
                          </a:solidFill>
                          <a:latin typeface="+mn-lt"/>
                          <a:ea typeface="+mn-ea"/>
                          <a:cs typeface="+mn-cs"/>
                        </a:rPr>
                        <a:t>его родственники выполняют оплачиваемую работу в организации, предоставляющей платные услуги той организации,</a:t>
                      </a:r>
                      <a:r>
                        <a:rPr lang="ru-RU" sz="1800" i="0" kern="1200" baseline="0" dirty="0" smtClean="0">
                          <a:solidFill>
                            <a:schemeClr val="tx1"/>
                          </a:solidFill>
                          <a:latin typeface="+mn-lt"/>
                          <a:ea typeface="+mn-ea"/>
                          <a:cs typeface="+mn-cs"/>
                        </a:rPr>
                        <a:t> в </a:t>
                      </a:r>
                      <a:r>
                        <a:rPr lang="ru-RU" sz="1800" i="0" kern="1200" dirty="0" smtClean="0">
                          <a:solidFill>
                            <a:schemeClr val="tx1"/>
                          </a:solidFill>
                          <a:latin typeface="+mn-lt"/>
                          <a:ea typeface="+mn-ea"/>
                          <a:cs typeface="+mn-cs"/>
                        </a:rPr>
                        <a:t>отношении которой </a:t>
                      </a:r>
                      <a:r>
                        <a:rPr lang="ru-RU" sz="1800" b="0" i="0" kern="1200" dirty="0" smtClean="0">
                          <a:solidFill>
                            <a:schemeClr val="tx1"/>
                          </a:solidFill>
                          <a:latin typeface="+mn-lt"/>
                          <a:ea typeface="+mn-ea"/>
                          <a:cs typeface="+mn-cs"/>
                        </a:rPr>
                        <a:t>государственный служащий осуществляет отдельные функции государственного управления</a:t>
                      </a:r>
                      <a:r>
                        <a:rPr lang="ru-RU" sz="1800" i="0" kern="1200" dirty="0" smtClean="0">
                          <a:solidFill>
                            <a:schemeClr val="tx1"/>
                          </a:solidFill>
                          <a:latin typeface="+mn-lt"/>
                          <a:ea typeface="+mn-ea"/>
                          <a:cs typeface="+mn-cs"/>
                        </a:rPr>
                        <a:t>.</a:t>
                      </a:r>
                      <a:endParaRPr kumimoji="0" lang="en-US" sz="1800" b="1" i="0" u="none" strike="noStrike" cap="none" normalizeH="0" baseline="0" dirty="0" smtClean="0">
                        <a:ln>
                          <a:noFill/>
                        </a:ln>
                        <a:solidFill>
                          <a:schemeClr val="tx1"/>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2446</TotalTime>
  <Words>4118</Words>
  <Application>Microsoft Office PowerPoint</Application>
  <PresentationFormat>Экран (4:3)</PresentationFormat>
  <Paragraphs>216</Paragraphs>
  <Slides>34</Slides>
  <Notes>12</Notes>
  <HiddenSlides>0</HiddenSlides>
  <MMClips>0</MMClips>
  <ScaleCrop>false</ScaleCrop>
  <HeadingPairs>
    <vt:vector size="6" baseType="variant">
      <vt:variant>
        <vt:lpstr>Тема</vt:lpstr>
      </vt:variant>
      <vt:variant>
        <vt:i4>1</vt:i4>
      </vt:variant>
      <vt:variant>
        <vt:lpstr>Внедренные серверы OLE</vt:lpstr>
      </vt:variant>
      <vt:variant>
        <vt:i4>0</vt:i4>
      </vt:variant>
      <vt:variant>
        <vt:lpstr>Заголовки слайдов</vt:lpstr>
      </vt:variant>
      <vt:variant>
        <vt:i4>34</vt:i4>
      </vt:variant>
    </vt:vector>
  </HeadingPairs>
  <TitlesOfParts>
    <vt:vector size="35" baseType="lpstr">
      <vt:lpstr>Паркет</vt:lpstr>
      <vt:lpstr>Презентация PowerPoint</vt:lpstr>
      <vt:lpstr>Презентация PowerPoint</vt:lpstr>
      <vt:lpstr>Презентация PowerPoint</vt:lpstr>
      <vt:lpstr>Статья 10 Федерального закона от 25.12.2008 № 273-ФЗ «О противодействии коррупции» </vt:lpstr>
      <vt:lpstr>Презентация PowerPoint</vt:lpstr>
      <vt:lpstr>Причины возникновения конфликта интересов</vt:lpstr>
      <vt:lpstr>    можно выделить ряд ключевых "областей регулирования", в которых возникновение конфликта интересов является наиболее вероятным: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ЧТО же нужно сделать при возникновении ситуации конфликта интересов?   Статья 11 закона № 273-ФЗ –  уведомить представителя нанимателя о возникновении или   о возможности возникновения конфликта интересов </vt:lpstr>
      <vt:lpstr>Презентация PowerPoint</vt:lpstr>
      <vt:lpstr>Другие способы получения представителем нанимателя сведений о возникновении конфликта интересов</vt:lpstr>
      <vt:lpstr>Меры по урегулированию конфликта интересов :</vt:lpstr>
      <vt:lpstr>Меры по урегулированию конфликта интересов :</vt:lpstr>
      <vt:lpstr>В качестве мер по предотвращению конфликта интересов могут быть рекомендованы: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Алексей</dc:creator>
  <cp:lastModifiedBy>1</cp:lastModifiedBy>
  <cp:revision>228</cp:revision>
  <dcterms:created xsi:type="dcterms:W3CDTF">2014-09-20T18:33:15Z</dcterms:created>
  <dcterms:modified xsi:type="dcterms:W3CDTF">2023-07-10T05:05:59Z</dcterms:modified>
</cp:coreProperties>
</file>